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media1.mp4" ContentType="video/mp4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769" r:id="rId1"/>
  </p:sldMasterIdLst>
  <p:notesMasterIdLst>
    <p:notesMasterId r:id="rId2"/>
  </p:notesMasterIdLst>
  <p:sldIdLst>
    <p:sldId id="457" r:id="rId3"/>
    <p:sldId id="256" r:id="rId4"/>
    <p:sldId id="257" r:id="rId5"/>
    <p:sldId id="267" r:id="rId6"/>
    <p:sldId id="548" r:id="rId7"/>
    <p:sldId id="386" r:id="rId8"/>
    <p:sldId id="681" r:id="rId9"/>
    <p:sldId id="682" r:id="rId10"/>
    <p:sldId id="683" r:id="rId11"/>
    <p:sldId id="684" r:id="rId12"/>
    <p:sldId id="685" r:id="rId13"/>
    <p:sldId id="499" r:id="rId14"/>
    <p:sldId id="607" r:id="rId15"/>
    <p:sldId id="640" r:id="rId16"/>
    <p:sldId id="710" r:id="rId17"/>
    <p:sldId id="638" r:id="rId18"/>
    <p:sldId id="639" r:id="rId19"/>
    <p:sldId id="711" r:id="rId20"/>
    <p:sldId id="637" r:id="rId21"/>
    <p:sldId id="687" r:id="rId22"/>
    <p:sldId id="641" r:id="rId23"/>
    <p:sldId id="712" r:id="rId24"/>
    <p:sldId id="708" r:id="rId25"/>
    <p:sldId id="713" r:id="rId26"/>
    <p:sldId id="611" r:id="rId27"/>
    <p:sldId id="714" r:id="rId28"/>
    <p:sldId id="289" r:id="rId29"/>
    <p:sldId id="689" r:id="rId30"/>
    <p:sldId id="688" r:id="rId31"/>
    <p:sldId id="696" r:id="rId32"/>
    <p:sldId id="605" r:id="rId33"/>
    <p:sldId id="697" r:id="rId34"/>
    <p:sldId id="695" r:id="rId35"/>
    <p:sldId id="694" r:id="rId36"/>
    <p:sldId id="698" r:id="rId37"/>
    <p:sldId id="690" r:id="rId38"/>
    <p:sldId id="691" r:id="rId39"/>
    <p:sldId id="699" r:id="rId40"/>
    <p:sldId id="692" r:id="rId41"/>
    <p:sldId id="693" r:id="rId42"/>
    <p:sldId id="658" r:id="rId43"/>
    <p:sldId id="586" r:id="rId44"/>
    <p:sldId id="716" r:id="rId45"/>
    <p:sldId id="715" r:id="rId46"/>
    <p:sldId id="700" r:id="rId47"/>
    <p:sldId id="701" r:id="rId48"/>
    <p:sldId id="702" r:id="rId49"/>
    <p:sldId id="589" r:id="rId50"/>
    <p:sldId id="590" r:id="rId51"/>
    <p:sldId id="591" r:id="rId52"/>
    <p:sldId id="592" r:id="rId53"/>
    <p:sldId id="595" r:id="rId54"/>
    <p:sldId id="596" r:id="rId55"/>
    <p:sldId id="709" r:id="rId56"/>
    <p:sldId id="704" r:id="rId57"/>
    <p:sldId id="707" r:id="rId58"/>
    <p:sldId id="705" r:id="rId59"/>
    <p:sldId id="706" r:id="rId60"/>
    <p:sldId id="263" r:id="rId6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prnPr scaleToFitPaper="1"/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2" themeSkinType="2" themeTransitionType="4113" useThemeTransition="1" byMouseClick="1" attrType="15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3701" autoAdjust="0"/>
    <p:restoredTop sz="90000"/>
  </p:normalViewPr>
  <p:slideViewPr>
    <p:cSldViewPr snapToGrid="0" snapToObjects="1">
      <p:cViewPr varScale="1">
        <p:scale>
          <a:sx n="100" d="100"/>
          <a:sy n="100" d="100"/>
        </p:scale>
        <p:origin x="114" y="90"/>
      </p:cViewPr>
      <p:guideLst>
        <p:guide orient="horz" pos="2156"/>
        <p:guide pos="38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slide" Target="slides/slide26.xml"  /><Relationship Id="rId29" Type="http://schemas.openxmlformats.org/officeDocument/2006/relationships/slide" Target="slides/slide27.xml"  /><Relationship Id="rId3" Type="http://schemas.openxmlformats.org/officeDocument/2006/relationships/slide" Target="slides/slide1.xml"  /><Relationship Id="rId30" Type="http://schemas.openxmlformats.org/officeDocument/2006/relationships/slide" Target="slides/slide28.xml"  /><Relationship Id="rId31" Type="http://schemas.openxmlformats.org/officeDocument/2006/relationships/slide" Target="slides/slide29.xml"  /><Relationship Id="rId32" Type="http://schemas.openxmlformats.org/officeDocument/2006/relationships/slide" Target="slides/slide30.xml"  /><Relationship Id="rId33" Type="http://schemas.openxmlformats.org/officeDocument/2006/relationships/slide" Target="slides/slide31.xml"  /><Relationship Id="rId34" Type="http://schemas.openxmlformats.org/officeDocument/2006/relationships/slide" Target="slides/slide32.xml"  /><Relationship Id="rId35" Type="http://schemas.openxmlformats.org/officeDocument/2006/relationships/slide" Target="slides/slide33.xml"  /><Relationship Id="rId36" Type="http://schemas.openxmlformats.org/officeDocument/2006/relationships/slide" Target="slides/slide34.xml"  /><Relationship Id="rId37" Type="http://schemas.openxmlformats.org/officeDocument/2006/relationships/slide" Target="slides/slide35.xml"  /><Relationship Id="rId38" Type="http://schemas.openxmlformats.org/officeDocument/2006/relationships/slide" Target="slides/slide36.xml"  /><Relationship Id="rId39" Type="http://schemas.openxmlformats.org/officeDocument/2006/relationships/slide" Target="slides/slide37.xml"  /><Relationship Id="rId4" Type="http://schemas.openxmlformats.org/officeDocument/2006/relationships/slide" Target="slides/slide2.xml"  /><Relationship Id="rId40" Type="http://schemas.openxmlformats.org/officeDocument/2006/relationships/slide" Target="slides/slide38.xml"  /><Relationship Id="rId41" Type="http://schemas.openxmlformats.org/officeDocument/2006/relationships/slide" Target="slides/slide39.xml"  /><Relationship Id="rId42" Type="http://schemas.openxmlformats.org/officeDocument/2006/relationships/slide" Target="slides/slide40.xml"  /><Relationship Id="rId43" Type="http://schemas.openxmlformats.org/officeDocument/2006/relationships/slide" Target="slides/slide41.xml"  /><Relationship Id="rId44" Type="http://schemas.openxmlformats.org/officeDocument/2006/relationships/slide" Target="slides/slide42.xml"  /><Relationship Id="rId45" Type="http://schemas.openxmlformats.org/officeDocument/2006/relationships/slide" Target="slides/slide43.xml"  /><Relationship Id="rId46" Type="http://schemas.openxmlformats.org/officeDocument/2006/relationships/slide" Target="slides/slide44.xml"  /><Relationship Id="rId47" Type="http://schemas.openxmlformats.org/officeDocument/2006/relationships/slide" Target="slides/slide45.xml"  /><Relationship Id="rId48" Type="http://schemas.openxmlformats.org/officeDocument/2006/relationships/slide" Target="slides/slide46.xml"  /><Relationship Id="rId49" Type="http://schemas.openxmlformats.org/officeDocument/2006/relationships/slide" Target="slides/slide47.xml"  /><Relationship Id="rId5" Type="http://schemas.openxmlformats.org/officeDocument/2006/relationships/slide" Target="slides/slide3.xml"  /><Relationship Id="rId50" Type="http://schemas.openxmlformats.org/officeDocument/2006/relationships/slide" Target="slides/slide48.xml"  /><Relationship Id="rId51" Type="http://schemas.openxmlformats.org/officeDocument/2006/relationships/slide" Target="slides/slide49.xml"  /><Relationship Id="rId52" Type="http://schemas.openxmlformats.org/officeDocument/2006/relationships/slide" Target="slides/slide50.xml"  /><Relationship Id="rId53" Type="http://schemas.openxmlformats.org/officeDocument/2006/relationships/slide" Target="slides/slide51.xml"  /><Relationship Id="rId54" Type="http://schemas.openxmlformats.org/officeDocument/2006/relationships/slide" Target="slides/slide52.xml"  /><Relationship Id="rId55" Type="http://schemas.openxmlformats.org/officeDocument/2006/relationships/slide" Target="slides/slide53.xml"  /><Relationship Id="rId56" Type="http://schemas.openxmlformats.org/officeDocument/2006/relationships/slide" Target="slides/slide54.xml"  /><Relationship Id="rId57" Type="http://schemas.openxmlformats.org/officeDocument/2006/relationships/slide" Target="slides/slide55.xml"  /><Relationship Id="rId58" Type="http://schemas.openxmlformats.org/officeDocument/2006/relationships/slide" Target="slides/slide56.xml"  /><Relationship Id="rId59" Type="http://schemas.openxmlformats.org/officeDocument/2006/relationships/slide" Target="slides/slide57.xml"  /><Relationship Id="rId6" Type="http://schemas.openxmlformats.org/officeDocument/2006/relationships/slide" Target="slides/slide4.xml"  /><Relationship Id="rId60" Type="http://schemas.openxmlformats.org/officeDocument/2006/relationships/slide" Target="slides/slide58.xml"  /><Relationship Id="rId61" Type="http://schemas.openxmlformats.org/officeDocument/2006/relationships/slide" Target="slides/slide59.xml"  /><Relationship Id="rId62" Type="http://schemas.openxmlformats.org/officeDocument/2006/relationships/presProps" Target="presProps.xml"  /><Relationship Id="rId63" Type="http://schemas.openxmlformats.org/officeDocument/2006/relationships/viewProps" Target="viewProps.xml"  /><Relationship Id="rId64" Type="http://schemas.openxmlformats.org/officeDocument/2006/relationships/theme" Target="theme/theme1.xml"  /><Relationship Id="rId65" Type="http://schemas.openxmlformats.org/officeDocument/2006/relationships/tableStyles" Target="tableStyles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2023-05-16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1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7.xml"  /><Relationship Id="rId2" Type="http://schemas.openxmlformats.org/officeDocument/2006/relationships/notesMaster" Target="../notesMasters/notesMaster1.xml"  /></Relationships>
</file>

<file path=ppt/notesSlides/_rels/notesSlide17.xml.rels><?xml version="1.0" encoding="UTF-8" standalone="yes" ?><Relationships xmlns="http://schemas.openxmlformats.org/package/2006/relationships"><Relationship Id="rId1" Type="http://schemas.openxmlformats.org/officeDocument/2006/relationships/slide" Target="../slides/slide19.xml"  /><Relationship Id="rId2" Type="http://schemas.openxmlformats.org/officeDocument/2006/relationships/notesMaster" Target="../notesMasters/notesMaster1.xml"  /></Relationships>
</file>

<file path=ppt/notesSlides/_rels/notesSlide18.xml.rels><?xml version="1.0" encoding="UTF-8" standalone="yes" ?><Relationships xmlns="http://schemas.openxmlformats.org/package/2006/relationships"><Relationship Id="rId1" Type="http://schemas.openxmlformats.org/officeDocument/2006/relationships/slide" Target="../slides/slide20.xml"  /><Relationship Id="rId2" Type="http://schemas.openxmlformats.org/officeDocument/2006/relationships/notesMaster" Target="../notesMasters/notesMaster1.xml"  /></Relationships>
</file>

<file path=ppt/notesSlides/_rels/notesSlide19.xml.rels><?xml version="1.0" encoding="UTF-8" standalone="yes" ?><Relationships xmlns="http://schemas.openxmlformats.org/package/2006/relationships"><Relationship Id="rId1" Type="http://schemas.openxmlformats.org/officeDocument/2006/relationships/slide" Target="../slides/slide21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20.xml.rels><?xml version="1.0" encoding="UTF-8" standalone="yes" ?><Relationships xmlns="http://schemas.openxmlformats.org/package/2006/relationships"><Relationship Id="rId1" Type="http://schemas.openxmlformats.org/officeDocument/2006/relationships/slide" Target="../slides/slide23.xml"  /><Relationship Id="rId2" Type="http://schemas.openxmlformats.org/officeDocument/2006/relationships/notesMaster" Target="../notesMasters/notesMaster1.xml"  /></Relationships>
</file>

<file path=ppt/notesSlides/_rels/notesSlide21.xml.rels><?xml version="1.0" encoding="UTF-8" standalone="yes" ?><Relationships xmlns="http://schemas.openxmlformats.org/package/2006/relationships"><Relationship Id="rId1" Type="http://schemas.openxmlformats.org/officeDocument/2006/relationships/slide" Target="../slides/slide25.xml"  /><Relationship Id="rId2" Type="http://schemas.openxmlformats.org/officeDocument/2006/relationships/notesMaster" Target="../notesMasters/notesMaster1.xml"  /></Relationships>
</file>

<file path=ppt/notesSlides/_rels/notesSlide2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7.xml"  /><Relationship Id="rId2" Type="http://schemas.openxmlformats.org/officeDocument/2006/relationships/notesMaster" Target="../notesMasters/notesMaster1.xml"  /></Relationships>
</file>

<file path=ppt/notesSlides/_rels/notesSlide23.xml.rels><?xml version="1.0" encoding="UTF-8" standalone="yes" ?><Relationships xmlns="http://schemas.openxmlformats.org/package/2006/relationships"><Relationship Id="rId1" Type="http://schemas.openxmlformats.org/officeDocument/2006/relationships/slide" Target="../slides/slide28.xml"  /><Relationship Id="rId2" Type="http://schemas.openxmlformats.org/officeDocument/2006/relationships/notesMaster" Target="../notesMasters/notesMaster1.xml"  /></Relationships>
</file>

<file path=ppt/notesSlides/_rels/notesSlide24.xml.rels><?xml version="1.0" encoding="UTF-8" standalone="yes" ?><Relationships xmlns="http://schemas.openxmlformats.org/package/2006/relationships"><Relationship Id="rId1" Type="http://schemas.openxmlformats.org/officeDocument/2006/relationships/slide" Target="../slides/slide29.xml"  /><Relationship Id="rId2" Type="http://schemas.openxmlformats.org/officeDocument/2006/relationships/notesMaster" Target="../notesMasters/notesMaster1.xml"  /></Relationships>
</file>

<file path=ppt/notesSlides/_rels/notesSlide25.xml.rels><?xml version="1.0" encoding="UTF-8" standalone="yes" ?><Relationships xmlns="http://schemas.openxmlformats.org/package/2006/relationships"><Relationship Id="rId1" Type="http://schemas.openxmlformats.org/officeDocument/2006/relationships/slide" Target="../slides/slide30.xml"  /><Relationship Id="rId2" Type="http://schemas.openxmlformats.org/officeDocument/2006/relationships/notesMaster" Target="../notesMasters/notesMaster1.xml"  /></Relationships>
</file>

<file path=ppt/notesSlides/_rels/notesSlide26.xml.rels><?xml version="1.0" encoding="UTF-8" standalone="yes" ?><Relationships xmlns="http://schemas.openxmlformats.org/package/2006/relationships"><Relationship Id="rId1" Type="http://schemas.openxmlformats.org/officeDocument/2006/relationships/slide" Target="../slides/slide31.xml"  /><Relationship Id="rId2" Type="http://schemas.openxmlformats.org/officeDocument/2006/relationships/notesMaster" Target="../notesMasters/notesMaster1.xml"  /></Relationships>
</file>

<file path=ppt/notesSlides/_rels/notesSlide27.xml.rels><?xml version="1.0" encoding="UTF-8" standalone="yes" ?><Relationships xmlns="http://schemas.openxmlformats.org/package/2006/relationships"><Relationship Id="rId1" Type="http://schemas.openxmlformats.org/officeDocument/2006/relationships/slide" Target="../slides/slide32.xml"  /><Relationship Id="rId2" Type="http://schemas.openxmlformats.org/officeDocument/2006/relationships/notesMaster" Target="../notesMasters/notesMaster1.xml"  /></Relationships>
</file>

<file path=ppt/notesSlides/_rels/notesSlide28.xml.rels><?xml version="1.0" encoding="UTF-8" standalone="yes" ?><Relationships xmlns="http://schemas.openxmlformats.org/package/2006/relationships"><Relationship Id="rId1" Type="http://schemas.openxmlformats.org/officeDocument/2006/relationships/slide" Target="../slides/slide33.xml"  /><Relationship Id="rId2" Type="http://schemas.openxmlformats.org/officeDocument/2006/relationships/notesMaster" Target="../notesMasters/notesMaster1.xml"  /></Relationships>
</file>

<file path=ppt/notesSlides/_rels/notesSlide29.xml.rels><?xml version="1.0" encoding="UTF-8" standalone="yes" ?><Relationships xmlns="http://schemas.openxmlformats.org/package/2006/relationships"><Relationship Id="rId1" Type="http://schemas.openxmlformats.org/officeDocument/2006/relationships/slide" Target="../slides/slide34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30.xml.rels><?xml version="1.0" encoding="UTF-8" standalone="yes" ?><Relationships xmlns="http://schemas.openxmlformats.org/package/2006/relationships"><Relationship Id="rId1" Type="http://schemas.openxmlformats.org/officeDocument/2006/relationships/slide" Target="../slides/slide35.xml"  /><Relationship Id="rId2" Type="http://schemas.openxmlformats.org/officeDocument/2006/relationships/notesMaster" Target="../notesMasters/notesMaster1.xml"  /></Relationships>
</file>

<file path=ppt/notesSlides/_rels/notesSlide31.xml.rels><?xml version="1.0" encoding="UTF-8" standalone="yes" ?><Relationships xmlns="http://schemas.openxmlformats.org/package/2006/relationships"><Relationship Id="rId1" Type="http://schemas.openxmlformats.org/officeDocument/2006/relationships/slide" Target="../slides/slide36.xml"  /><Relationship Id="rId2" Type="http://schemas.openxmlformats.org/officeDocument/2006/relationships/notesMaster" Target="../notesMasters/notesMaster1.xml"  /></Relationships>
</file>

<file path=ppt/notesSlides/_rels/notesSlide32.xml.rels><?xml version="1.0" encoding="UTF-8" standalone="yes" ?><Relationships xmlns="http://schemas.openxmlformats.org/package/2006/relationships"><Relationship Id="rId1" Type="http://schemas.openxmlformats.org/officeDocument/2006/relationships/slide" Target="../slides/slide37.xml"  /><Relationship Id="rId2" Type="http://schemas.openxmlformats.org/officeDocument/2006/relationships/notesMaster" Target="../notesMasters/notesMaster1.xml"  /></Relationships>
</file>

<file path=ppt/notesSlides/_rels/notesSlide3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8.xml"  /><Relationship Id="rId2" Type="http://schemas.openxmlformats.org/officeDocument/2006/relationships/notesMaster" Target="../notesMasters/notesMaster1.xml"  /></Relationships>
</file>

<file path=ppt/notesSlides/_rels/notesSlide34.xml.rels><?xml version="1.0" encoding="UTF-8" standalone="yes" ?><Relationships xmlns="http://schemas.openxmlformats.org/package/2006/relationships"><Relationship Id="rId1" Type="http://schemas.openxmlformats.org/officeDocument/2006/relationships/slide" Target="../slides/slide39.xml"  /><Relationship Id="rId2" Type="http://schemas.openxmlformats.org/officeDocument/2006/relationships/notesMaster" Target="../notesMasters/notesMaster1.xml"  /></Relationships>
</file>

<file path=ppt/notesSlides/_rels/notesSlide35.xml.rels><?xml version="1.0" encoding="UTF-8" standalone="yes" ?><Relationships xmlns="http://schemas.openxmlformats.org/package/2006/relationships"><Relationship Id="rId1" Type="http://schemas.openxmlformats.org/officeDocument/2006/relationships/slide" Target="../slides/slide40.xml"  /><Relationship Id="rId2" Type="http://schemas.openxmlformats.org/officeDocument/2006/relationships/notesMaster" Target="../notesMasters/notesMaster1.xml"  /></Relationships>
</file>

<file path=ppt/notesSlides/_rels/notesSlide36.xml.rels><?xml version="1.0" encoding="UTF-8" standalone="yes" ?><Relationships xmlns="http://schemas.openxmlformats.org/package/2006/relationships"><Relationship Id="rId1" Type="http://schemas.openxmlformats.org/officeDocument/2006/relationships/slide" Target="../slides/slide41.xml"  /><Relationship Id="rId2" Type="http://schemas.openxmlformats.org/officeDocument/2006/relationships/notesMaster" Target="../notesMasters/notesMaster1.xml"  /></Relationships>
</file>

<file path=ppt/notesSlides/_rels/notesSlide37.xml.rels><?xml version="1.0" encoding="UTF-8" standalone="yes" ?><Relationships xmlns="http://schemas.openxmlformats.org/package/2006/relationships"><Relationship Id="rId1" Type="http://schemas.openxmlformats.org/officeDocument/2006/relationships/slide" Target="../slides/slide42.xml"  /><Relationship Id="rId2" Type="http://schemas.openxmlformats.org/officeDocument/2006/relationships/notesMaster" Target="../notesMasters/notesMaster1.xml"  /></Relationships>
</file>

<file path=ppt/notesSlides/_rels/notesSlide38.xml.rels><?xml version="1.0" encoding="UTF-8" standalone="yes" ?><Relationships xmlns="http://schemas.openxmlformats.org/package/2006/relationships"><Relationship Id="rId1" Type="http://schemas.openxmlformats.org/officeDocument/2006/relationships/slide" Target="../slides/slide43.xml"  /><Relationship Id="rId2" Type="http://schemas.openxmlformats.org/officeDocument/2006/relationships/notesMaster" Target="../notesMasters/notesMaster1.xml"  /></Relationships>
</file>

<file path=ppt/notesSlides/_rels/notesSlide39.xml.rels><?xml version="1.0" encoding="UTF-8" standalone="yes" ?><Relationships xmlns="http://schemas.openxmlformats.org/package/2006/relationships"><Relationship Id="rId1" Type="http://schemas.openxmlformats.org/officeDocument/2006/relationships/slide" Target="../slides/slide45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40.xml.rels><?xml version="1.0" encoding="UTF-8" standalone="yes" ?><Relationships xmlns="http://schemas.openxmlformats.org/package/2006/relationships"><Relationship Id="rId1" Type="http://schemas.openxmlformats.org/officeDocument/2006/relationships/slide" Target="../slides/slide46.xml"  /><Relationship Id="rId2" Type="http://schemas.openxmlformats.org/officeDocument/2006/relationships/notesMaster" Target="../notesMasters/notesMaster1.xml"  /></Relationships>
</file>

<file path=ppt/notesSlides/_rels/notesSlide41.xml.rels><?xml version="1.0" encoding="UTF-8" standalone="yes" ?><Relationships xmlns="http://schemas.openxmlformats.org/package/2006/relationships"><Relationship Id="rId1" Type="http://schemas.openxmlformats.org/officeDocument/2006/relationships/slide" Target="../slides/slide47.xml"  /><Relationship Id="rId2" Type="http://schemas.openxmlformats.org/officeDocument/2006/relationships/notesMaster" Target="../notesMasters/notesMaster1.xml"  /></Relationships>
</file>

<file path=ppt/notesSlides/_rels/notesSlide42.xml.rels><?xml version="1.0" encoding="UTF-8" standalone="yes" ?><Relationships xmlns="http://schemas.openxmlformats.org/package/2006/relationships"><Relationship Id="rId1" Type="http://schemas.openxmlformats.org/officeDocument/2006/relationships/slide" Target="../slides/slide48.xml"  /><Relationship Id="rId2" Type="http://schemas.openxmlformats.org/officeDocument/2006/relationships/notesMaster" Target="../notesMasters/notesMaster1.xml"  /></Relationships>
</file>

<file path=ppt/notesSlides/_rels/notesSlide43.xml.rels><?xml version="1.0" encoding="UTF-8" standalone="yes" ?><Relationships xmlns="http://schemas.openxmlformats.org/package/2006/relationships"><Relationship Id="rId1" Type="http://schemas.openxmlformats.org/officeDocument/2006/relationships/slide" Target="../slides/slide49.xml"  /><Relationship Id="rId2" Type="http://schemas.openxmlformats.org/officeDocument/2006/relationships/notesMaster" Target="../notesMasters/notesMaster1.xml"  /></Relationships>
</file>

<file path=ppt/notesSlides/_rels/notesSlide44.xml.rels><?xml version="1.0" encoding="UTF-8" standalone="yes" ?><Relationships xmlns="http://schemas.openxmlformats.org/package/2006/relationships"><Relationship Id="rId1" Type="http://schemas.openxmlformats.org/officeDocument/2006/relationships/slide" Target="../slides/slide50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en-US" altLang="ko-KR"/>
              <a:t/>
            </a: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5F567577-DCC4-40EC-B2AA-2B5C42501234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5132618"/>
      </p:ext>
    </p:extLst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1583706"/>
      </p:ext>
    </p:extLst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9383767"/>
      </p:ext>
    </p:extLst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p>
            <a:pPr lvl="0"/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pPr lvl="0">
              <a:defRPr/>
            </a:pPr>
            <a:r>
              <a:rPr lang="ko-KR" altLang="en-US"/>
              <a:t>순환</a:t>
            </a:r>
            <a:r>
              <a:rPr lang="en-US" altLang="ko-KR"/>
              <a:t>기관이 하는 일</a:t>
            </a:r>
            <a:r>
              <a:rPr lang="ko-KR" altLang="en-US"/>
              <a:t>  </a:t>
            </a:r>
            <a:r>
              <a:rPr lang="en-US" altLang="ko-KR"/>
              <a:t>2</a:t>
            </a:r>
            <a:r>
              <a:rPr lang="ko-KR" altLang="en-US"/>
              <a:t>분</a:t>
            </a:r>
            <a:r>
              <a:rPr lang="en-US" altLang="ko-KR"/>
              <a:t>30</a:t>
            </a:r>
            <a:r>
              <a:rPr lang="ko-KR" altLang="en-US"/>
              <a:t>초</a:t>
            </a:r>
            <a:endParaRPr lang="ko-KR" altLang="en-US"/>
          </a:p>
          <a:p>
            <a:pPr lvl="0">
              <a:defRPr/>
            </a:pPr>
            <a:r>
              <a:rPr lang="en-US" altLang="ko-KR"/>
              <a:t>https://edubank.i-scream.co.kr/media/list?type=shared&amp;contentsNo=191007042738762&amp;regId=1371</a:t>
            </a:r>
            <a:endParaRPr lang="en-US" altLang="ko-KR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8424625"/>
      </p:ext>
    </p:extLst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621055"/>
      </p:ext>
    </p:extLst>
  </p:cSld>
  <p:clrMapOvr>
    <a:masterClrMapping/>
  </p:clrMapOvr>
</p:notes>
</file>

<file path=ppt/notesSlides/notesSlide1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5803160"/>
      </p:ext>
    </p:extLst>
  </p:cSld>
  <p:clrMapOvr>
    <a:masterClrMapping/>
  </p:clrMapOvr>
</p:notes>
</file>

<file path=ppt/notesSlides/notesSlide1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0053976"/>
      </p:ext>
    </p:extLst>
  </p:cSld>
  <p:clrMapOvr>
    <a:masterClrMapping/>
  </p:clrMapOvr>
</p:notes>
</file>

<file path=ppt/notesSlides/notesSlide1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824092"/>
      </p:ext>
    </p:extLst>
  </p:cSld>
  <p:clrMapOvr>
    <a:masterClrMapping/>
  </p:clrMapOvr>
</p:notes>
</file>

<file path=ppt/notesSlides/notesSlide1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p>
            <a:pPr lvl="0"/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pPr lvl="0">
              <a:defRPr/>
            </a:pPr>
            <a:r>
              <a:rPr lang="ko-KR" altLang="en-US"/>
              <a:t>6-2-4-4차시_순환_기관_모형실험_하기</a:t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3698423"/>
      </p:ext>
    </p:extLst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6992851"/>
      </p:ext>
    </p:extLst>
  </p:cSld>
  <p:clrMapOvr>
    <a:masterClrMapping/>
  </p:clrMapOvr>
</p:notes>
</file>

<file path=ppt/notesSlides/notesSlide2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1768185"/>
      </p:ext>
    </p:extLst>
  </p:cSld>
  <p:clrMapOvr>
    <a:masterClrMapping/>
  </p:clrMapOvr>
</p:notes>
</file>

<file path=ppt/notesSlides/notesSlide2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541543"/>
      </p:ext>
    </p:extLst>
  </p:cSld>
  <p:clrMapOvr>
    <a:masterClrMapping/>
  </p:clrMapOvr>
</p:notes>
</file>

<file path=ppt/notesSlides/notesSlide2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5010651"/>
      </p:ext>
    </p:extLst>
  </p:cSld>
  <p:clrMapOvr>
    <a:masterClrMapping/>
  </p:clrMapOvr>
</p:notes>
</file>

<file path=ppt/notesSlides/notesSlide2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9037714"/>
      </p:ext>
    </p:extLst>
  </p:cSld>
  <p:clrMapOvr>
    <a:masterClrMapping/>
  </p:clrMapOvr>
</p:notes>
</file>

<file path=ppt/notesSlides/notesSlide2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9513710"/>
      </p:ext>
    </p:extLst>
  </p:cSld>
  <p:clrMapOvr>
    <a:masterClrMapping/>
  </p:clrMapOvr>
</p:notes>
</file>

<file path=ppt/notesSlides/notesSlide2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105337"/>
      </p:ext>
    </p:extLst>
  </p:cSld>
  <p:clrMapOvr>
    <a:masterClrMapping/>
  </p:clrMapOvr>
</p:notes>
</file>

<file path=ppt/notesSlides/notesSlide2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4340408"/>
      </p:ext>
    </p:extLst>
  </p:cSld>
  <p:clrMapOvr>
    <a:masterClrMapping/>
  </p:clrMapOvr>
</p:notes>
</file>

<file path=ppt/notesSlides/notesSlide2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2635327"/>
      </p:ext>
    </p:extLst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9440676"/>
      </p:ext>
    </p:extLst>
  </p:cSld>
  <p:clrMapOvr>
    <a:masterClrMapping/>
  </p:clrMapOvr>
</p:notes>
</file>

<file path=ppt/notesSlides/notesSlide3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5109848"/>
      </p:ext>
    </p:extLst>
  </p:cSld>
  <p:clrMapOvr>
    <a:masterClrMapping/>
  </p:clrMapOvr>
</p:notes>
</file>

<file path=ppt/notesSlides/notesSlide3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957561"/>
      </p:ext>
    </p:extLst>
  </p:cSld>
  <p:clrMapOvr>
    <a:masterClrMapping/>
  </p:clrMapOvr>
</p:notes>
</file>

<file path=ppt/notesSlides/notesSlide3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2864197"/>
      </p:ext>
    </p:extLst>
  </p:cSld>
  <p:clrMapOvr>
    <a:masterClrMapping/>
  </p:clrMapOvr>
</p:notes>
</file>

<file path=ppt/notesSlides/notesSlide3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4602253"/>
      </p:ext>
    </p:extLst>
  </p:cSld>
  <p:clrMapOvr>
    <a:masterClrMapping/>
  </p:clrMapOvr>
</p:notes>
</file>

<file path=ppt/notesSlides/notesSlide3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9346030"/>
      </p:ext>
    </p:extLst>
  </p:cSld>
  <p:clrMapOvr>
    <a:masterClrMapping/>
  </p:clrMapOvr>
</p:notes>
</file>

<file path=ppt/notesSlides/notesSlide3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pPr lvl="0">
              <a:defRPr/>
            </a:pPr>
            <a:r>
              <a:rPr lang="ko-KR" altLang="en-US"/>
              <a:t>순환 및 순환 기관   </a:t>
            </a:r>
            <a:r>
              <a:rPr lang="en-US" altLang="ko-KR"/>
              <a:t>2</a:t>
            </a:r>
            <a:r>
              <a:rPr lang="ko-KR" altLang="en-US"/>
              <a:t>분</a:t>
            </a:r>
            <a:r>
              <a:rPr lang="en-US" altLang="ko-KR"/>
              <a:t>20</a:t>
            </a:r>
            <a:r>
              <a:rPr lang="ko-KR" altLang="en-US"/>
              <a:t>초</a:t>
            </a:r>
            <a:endParaRPr lang="ko-KR" altLang="en-US"/>
          </a:p>
          <a:p>
            <a:pPr lvl="0">
              <a:defRPr/>
            </a:pPr>
            <a:r>
              <a:rPr lang="en-US" altLang="ko-KR"/>
              <a:t>https://edubank.i-scream.co.kr/media/list?type=shared&amp;contentsNo=191008034940921&amp;regId=1371</a:t>
            </a:r>
            <a:endParaRPr lang="en-US" altLang="ko-KR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2877443"/>
      </p:ext>
    </p:extLst>
  </p:cSld>
  <p:clrMapOvr>
    <a:masterClrMapping/>
  </p:clrMapOvr>
</p:notes>
</file>

<file path=ppt/notesSlides/notesSlide3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5984803"/>
      </p:ext>
    </p:extLst>
  </p:cSld>
  <p:clrMapOvr>
    <a:masterClrMapping/>
  </p:clrMapOvr>
</p:notes>
</file>

<file path=ppt/notesSlides/notesSlide3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pPr lvl="0">
              <a:defRPr/>
            </a:pPr>
            <a:r>
              <a:rPr lang="ko-KR" altLang="en-US"/>
              <a:t>소중한 생명을 살리는 심폐소생술을 기억하세요!  </a:t>
            </a:r>
            <a:r>
              <a:rPr lang="en-US" altLang="ko-KR"/>
              <a:t>2</a:t>
            </a:r>
            <a:r>
              <a:rPr lang="ko-KR" altLang="en-US"/>
              <a:t>분</a:t>
            </a:r>
            <a:r>
              <a:rPr lang="en-US" altLang="ko-KR"/>
              <a:t>30</a:t>
            </a:r>
            <a:r>
              <a:rPr lang="ko-KR" altLang="en-US"/>
              <a:t>초</a:t>
            </a:r>
            <a:endParaRPr lang="ko-KR" altLang="en-US"/>
          </a:p>
          <a:p>
            <a:pPr lvl="0">
              <a:defRPr/>
            </a:pPr>
            <a:r>
              <a:rPr lang="en-US" altLang="ko-KR"/>
              <a:t>https://youtu.be/pLvFWLCwn6M</a:t>
            </a:r>
            <a:endParaRPr lang="en-US" altLang="ko-KR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9024054"/>
      </p:ext>
    </p:extLst>
  </p:cSld>
  <p:clrMapOvr>
    <a:masterClrMapping/>
  </p:clrMapOvr>
</p:notes>
</file>

<file path=ppt/notesSlides/notesSlide3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6186144"/>
      </p:ext>
    </p:extLst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40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906251"/>
      </p:ext>
    </p:extLst>
  </p:cSld>
  <p:clrMapOvr>
    <a:masterClrMapping/>
  </p:clrMapOvr>
</p:notes>
</file>

<file path=ppt/notesSlides/notesSlide4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41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5228462"/>
      </p:ext>
    </p:extLst>
  </p:cSld>
  <p:clrMapOvr>
    <a:masterClrMapping/>
  </p:clrMapOvr>
</p:notes>
</file>

<file path=ppt/notesSlides/notesSlide4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0991734"/>
      </p:ext>
    </p:extLst>
  </p:cSld>
  <p:clrMapOvr>
    <a:masterClrMapping/>
  </p:clrMapOvr>
</p:notes>
</file>

<file path=ppt/notesSlides/notesSlide4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984422"/>
      </p:ext>
    </p:extLst>
  </p:cSld>
  <p:clrMapOvr>
    <a:masterClrMapping/>
  </p:clrMapOvr>
</p:notes>
</file>

<file path=ppt/notesSlides/notesSlide4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이미지 출처 </a:t>
            </a:r>
            <a:r>
              <a:rPr lang="en-US" altLang="ko-KR"/>
              <a:t>:</a:t>
            </a:r>
            <a:r>
              <a:rPr lang="ko-KR" altLang="en-US"/>
              <a:t> 교과서</a:t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2522413"/>
      </p:ext>
    </p:extLst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p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3921722"/>
      </p:ext>
    </p:extLst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7736231"/>
      </p:ext>
    </p:extLst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7236529"/>
      </p:ext>
    </p:extLst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p>
            <a:pPr lvl="0"/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pPr lvl="0">
              <a:defRPr/>
            </a:pPr>
            <a:r>
              <a:rPr lang="en-US" altLang="ko-KR"/>
              <a:t>소중한 생명을 살리는 자동심장충격기 사용법</a:t>
            </a:r>
            <a:r>
              <a:rPr lang="ko-KR" altLang="en-US"/>
              <a:t>  안전한</a:t>
            </a:r>
            <a:r>
              <a:rPr lang="en-US" altLang="ko-KR"/>
              <a:t>tv2</a:t>
            </a:r>
            <a:r>
              <a:rPr lang="ko-KR" altLang="en-US"/>
              <a:t>분</a:t>
            </a:r>
            <a:r>
              <a:rPr lang="en-US" altLang="ko-KR"/>
              <a:t>30</a:t>
            </a:r>
            <a:r>
              <a:rPr lang="ko-KR" altLang="en-US"/>
              <a:t>초</a:t>
            </a:r>
            <a:endParaRPr lang="ko-KR" altLang="en-US"/>
          </a:p>
          <a:p>
            <a:pPr lvl="0">
              <a:defRPr/>
            </a:pPr>
            <a:r>
              <a:rPr lang="en-US" altLang="ko-KR"/>
              <a:t>https://youtu.be/ViZtrjdwY9I</a:t>
            </a:r>
            <a:endParaRPr lang="en-US" altLang="ko-KR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3132800"/>
      </p:ext>
    </p:extLst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399" y="2130425"/>
            <a:ext cx="10363198" cy="1470025"/>
          </a:xfrm>
        </p:spPr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799" y="3886200"/>
            <a:ext cx="853439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40A130E-E3B8-4EBE-931F-81B26B8448AA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800C6A38-4290-41DD-B95C-4155372FD4A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간지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12192000" cy="1470025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CA348888-F454-4AD2-BA62-3AF29D9807C0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목차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599" y="274638"/>
            <a:ext cx="10972798" cy="1143000"/>
          </a:xfrm>
        </p:spPr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/>
          </p:nvPr>
        </p:nvSpPr>
        <p:spPr>
          <a:xfrm>
            <a:off x="2857477" y="2214563"/>
            <a:ext cx="6477021" cy="321468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>
              <a:defRPr/>
            </a:pPr>
            <a:r>
              <a:rPr lang="ko-KR" altLang="en-US"/>
              <a:t>첫째 목차</a:t>
            </a:r>
          </a:p>
          <a:p>
            <a:pPr lvl="0">
              <a:defRPr/>
            </a:pPr>
            <a:r>
              <a:rPr lang="ko-KR" altLang="en-US"/>
              <a:t>둘째 목차</a:t>
            </a:r>
          </a:p>
          <a:p>
            <a:pPr lvl="0">
              <a:defRPr/>
            </a:pPr>
            <a:r>
              <a:rPr lang="ko-KR" altLang="en-US"/>
              <a:t>셋째 목차</a:t>
            </a:r>
          </a:p>
          <a:p>
            <a:pPr lvl="0">
              <a:defRPr/>
            </a:pPr>
            <a:r>
              <a:rPr lang="ko-KR" altLang="en-US"/>
              <a:t>넷째 목차</a:t>
            </a:r>
          </a:p>
          <a:p>
            <a:pPr lvl="0">
              <a:defRPr/>
            </a:pPr>
            <a:r>
              <a:rPr lang="ko-KR" altLang="en-US"/>
              <a:t>다섯째 목차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6FEC12-A4C9-4837-AF94-AD867782C04C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본문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199" y="274638"/>
            <a:ext cx="2743199" cy="5851525"/>
          </a:xfrm>
        </p:spPr>
        <p:txBody>
          <a:bodyPr vert="eaVert"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7F84A3-4F29-4053-ACFD-1BAF2D3F140C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4953836A-82A3-4C8B-9D31-CD724F3673ED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D2EBAF6-36D0-4DD8-B695-D4C1B37E35D6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3" y="4406900"/>
            <a:ext cx="103631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3" y="2906713"/>
            <a:ext cx="103631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60728D28-603B-4EFC-80F8-17E5E9107035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내용 2개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27A1F4E-0809-4239-8034-C38E431DAF92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E0DA496-7307-4E8B-88DE-CB97B48BAB6F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표" type="tbl" preserve="1">
  <p:cSld name="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표 개체 틀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798" cy="452520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>
              <a:defRPr/>
            </a:pPr>
            <a:r>
              <a:rPr lang="ko-KR" altLang="en-US"/>
              <a:t>표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8721E90-850C-410B-8B89-8394F580CFDA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내용 4개" type="fourObj" preserve="1">
  <p:cSld name="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609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6197599" y="160020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6036" y="3984220"/>
            <a:ext cx="5384799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그림 및 설명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6" y="4800600"/>
            <a:ext cx="731519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6" y="612775"/>
            <a:ext cx="731519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ko-KR" altLang="en-US"/>
              <a:t>그림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6" y="5367338"/>
            <a:ext cx="731519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한컴오피스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599" y="274638"/>
            <a:ext cx="10972798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599" y="1600200"/>
            <a:ext cx="10972798" cy="4525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D422D86A-5F52-4165-8473-F1B836277586}" type="datetime1">
              <a:rPr lang="ko-KR" altLang="en-US"/>
              <a:pPr lvl="0">
                <a:defRPr/>
              </a:pPr>
              <a:t>2022-11-29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5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ransition/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0" eaLnBrk="1" latinLnBrk="1" hangingPunct="1">
        <a:defRPr>
          <a:solidFill>
            <a:schemeClr val="tx2"/>
          </a:solidFill>
        </a:defRPr>
      </a:lvl2pPr>
      <a:lvl3pPr rtl="0" eaLnBrk="1" latinLnBrk="1" hangingPunct="1">
        <a:defRPr>
          <a:solidFill>
            <a:schemeClr val="tx2"/>
          </a:solidFill>
        </a:defRPr>
      </a:lvl3pPr>
      <a:lvl4pPr rtl="0" eaLnBrk="1" latinLnBrk="1" hangingPunct="1">
        <a:defRPr>
          <a:solidFill>
            <a:schemeClr val="tx2"/>
          </a:solidFill>
        </a:defRPr>
      </a:lvl4pPr>
      <a:lvl5pPr rtl="0" eaLnBrk="1" latinLnBrk="1" hangingPunct="1">
        <a:defRPr>
          <a:solidFill>
            <a:schemeClr val="tx2"/>
          </a:solidFill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3.xml"  /><Relationship Id="rId3" Type="http://schemas.openxmlformats.org/officeDocument/2006/relationships/image" Target="../media/image1.png"  /><Relationship Id="rId4" Type="http://schemas.openxmlformats.org/officeDocument/2006/relationships/image" Target="../media/image2.png"  /><Relationship Id="rId5" Type="http://schemas.openxmlformats.org/officeDocument/2006/relationships/image" Target="../media/image3.png"  /><Relationship Id="rId6" Type="http://schemas.openxmlformats.org/officeDocument/2006/relationships/image" Target="../media/image4.png"  /><Relationship Id="rId7" Type="http://schemas.openxmlformats.org/officeDocument/2006/relationships/hyperlink" Target="https://hangeul.naver.com/2021/fonts/nanum" TargetMode="External" /><Relationship Id="rId8" Type="http://schemas.openxmlformats.org/officeDocument/2006/relationships/hyperlink" Target="http://font.woowahan.com/jua/" TargetMode="External" /><Relationship Id="rId9" Type="http://schemas.openxmlformats.org/officeDocument/2006/relationships/image" Target="../media/image1.pn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0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9.jpeg"  /><Relationship Id="rId4" Type="http://schemas.openxmlformats.org/officeDocument/2006/relationships/image" Target="../media/image10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1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9.jpeg"  /><Relationship Id="rId4" Type="http://schemas.openxmlformats.org/officeDocument/2006/relationships/image" Target="../media/image10.jpe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2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11.pn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3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9.jpeg"  /><Relationship Id="rId4" Type="http://schemas.openxmlformats.org/officeDocument/2006/relationships/image" Target="../media/image10.jpe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4.xml"  /><Relationship Id="rId2" Type="http://schemas.openxmlformats.org/officeDocument/2006/relationships/slideLayout" Target="../slideLayouts/slideLayout2.xml"  /><Relationship Id="rId3" Type="http://schemas.openxmlformats.org/officeDocument/2006/relationships/hyperlink" Target="https://edubank.i-scream.co.kr/media/list?type=shared&amp;contentsNo=2010811t01871&amp;regId=1371" TargetMode="External" /><Relationship Id="rId4" Type="http://schemas.openxmlformats.org/officeDocument/2006/relationships/image" Target="../media/image8.pn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2.pn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5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13.png"  /><Relationship Id="rId4" Type="http://schemas.openxmlformats.org/officeDocument/2006/relationships/image" Target="../media/image14.jpeg"  /><Relationship Id="rId5" Type="http://schemas.openxmlformats.org/officeDocument/2006/relationships/image" Target="../media/image10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6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13.png"  /><Relationship Id="rId4" Type="http://schemas.openxmlformats.org/officeDocument/2006/relationships/image" Target="../media/image14.jpeg"  /><Relationship Id="rId5" Type="http://schemas.openxmlformats.org/officeDocument/2006/relationships/image" Target="../media/image10.jpe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0.jpeg"  /><Relationship Id="rId3" Type="http://schemas.openxmlformats.org/officeDocument/2006/relationships/image" Target="../media/image12.png"  /><Relationship Id="rId4" Type="http://schemas.openxmlformats.org/officeDocument/2006/relationships/image" Target="../media/image10.jpe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7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15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1.png"  /><Relationship Id="rId4" Type="http://schemas.openxmlformats.org/officeDocument/2006/relationships/image" Target="../media/image5.pn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8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16.pn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9.xml"  /><Relationship Id="rId2" Type="http://schemas.openxmlformats.org/officeDocument/2006/relationships/slideLayout" Target="../slideLayouts/slideLayout2.xml"  /><Relationship Id="rId3" Type="http://schemas.openxmlformats.org/officeDocument/2006/relationships/video" Target="../media/media1.mp4"  /><Relationship Id="rId4" Type="http://schemas.microsoft.com/office/2007/relationships/media" Target="../media/media1.mp4"  /><Relationship Id="rId5" Type="http://schemas.openxmlformats.org/officeDocument/2006/relationships/image" Target="../media/image17.pn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8.pn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0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16.png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9.pn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1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0.png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1.png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2.xml"  /><Relationship Id="rId2" Type="http://schemas.openxmlformats.org/officeDocument/2006/relationships/slideLayout" Target="../slideLayouts/slideLayout2.xml" 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3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4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1.png"  /><Relationship Id="rId4" Type="http://schemas.openxmlformats.org/officeDocument/2006/relationships/image" Target="../media/image5.png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5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3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6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3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7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3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8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3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9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3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0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3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1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3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2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3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3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3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4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.xml"  /><Relationship Id="rId2" Type="http://schemas.openxmlformats.org/officeDocument/2006/relationships/slideLayout" Target="../slideLayouts/slideLayout2.xml"  /></Relationships>
</file>

<file path=ppt/slides/_rels/slide4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5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4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6.xml"  /><Relationship Id="rId2" Type="http://schemas.openxmlformats.org/officeDocument/2006/relationships/slideLayout" Target="../slideLayouts/slideLayout2.xml"  /><Relationship Id="rId3" Type="http://schemas.openxmlformats.org/officeDocument/2006/relationships/hyperlink" Target="https://edubank.i-scream.co.kr/media/list?type=shared&amp;contentsNo=191008034940921&amp;regId=1371" TargetMode="External" /><Relationship Id="rId4" Type="http://schemas.openxmlformats.org/officeDocument/2006/relationships/image" Target="../media/image8.png"  /></Relationships>
</file>

<file path=ppt/slides/_rels/slide4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7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3.png"  /></Relationships>
</file>

<file path=ppt/slides/_rels/slide4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8.xml"  /><Relationship Id="rId2" Type="http://schemas.openxmlformats.org/officeDocument/2006/relationships/slideLayout" Target="../slideLayouts/slideLayout2.xml"  /><Relationship Id="rId3" Type="http://schemas.openxmlformats.org/officeDocument/2006/relationships/hyperlink" Target="https://youtu.be/pLvFWLCwn6M" TargetMode="External" /><Relationship Id="rId4" Type="http://schemas.openxmlformats.org/officeDocument/2006/relationships/image" Target="../media/image8.png"  /></Relationships>
</file>

<file path=ppt/slides/_rels/slide4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4.png"  /></Relationships>
</file>

<file path=ppt/slides/_rels/slide4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9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4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0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4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1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/Relationships>
</file>

<file path=ppt/slides/_rels/slide4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2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Relationship Id="rId4" Type="http://schemas.openxmlformats.org/officeDocument/2006/relationships/audio" Target="../media/audio1.wav"  /></Relationships>
</file>

<file path=ppt/slides/_rels/slide4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3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Relationship Id="rId4" Type="http://schemas.openxmlformats.org/officeDocument/2006/relationships/audio" Target="../media/audio1.wav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5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6.png"  /></Relationships>
</file>

<file path=ppt/slides/_rels/slide50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4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22.png"  /><Relationship Id="rId4" Type="http://schemas.openxmlformats.org/officeDocument/2006/relationships/audio" Target="../media/audio2.wav"  /></Relationships>
</file>

<file path=ppt/slides/_rels/slide5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5.png"  /><Relationship Id="rId3" Type="http://schemas.openxmlformats.org/officeDocument/2006/relationships/image" Target="../media/image26.png"  /><Relationship Id="rId4" Type="http://schemas.openxmlformats.org/officeDocument/2006/relationships/image" Target="../media/image27.png"  /><Relationship Id="rId5" Type="http://schemas.openxmlformats.org/officeDocument/2006/relationships/image" Target="../media/image28.png"  /><Relationship Id="rId6" Type="http://schemas.openxmlformats.org/officeDocument/2006/relationships/image" Target="../media/image29.png"  /></Relationships>
</file>

<file path=ppt/slides/_rels/slide5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/Relationships>
</file>

<file path=ppt/slides/_rels/slide5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2.png"  /></Relationships>
</file>

<file path=ppt/slides/_rels/slide5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0.jpeg"  /><Relationship Id="rId3" Type="http://schemas.openxmlformats.org/officeDocument/2006/relationships/image" Target="../media/image12.png"  /><Relationship Id="rId4" Type="http://schemas.openxmlformats.org/officeDocument/2006/relationships/image" Target="../media/image10.jpeg"  /></Relationships>
</file>

<file path=ppt/slides/_rels/slide5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8.png"  /></Relationships>
</file>

<file path=ppt/slides/_rels/slide5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9.png"  /></Relationships>
</file>

<file path=ppt/slides/_rels/slide5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1.png"  /></Relationships>
</file>

<file path=ppt/slides/_rels/slide5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4.png"  /></Relationships>
</file>

<file path=ppt/slides/_rels/slide5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30.png"  /><Relationship Id="rId3" Type="http://schemas.openxmlformats.org/officeDocument/2006/relationships/image" Target="../media/image30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6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7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7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7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8.xml" 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7.pn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9.xml"  /><Relationship Id="rId2" Type="http://schemas.openxmlformats.org/officeDocument/2006/relationships/slideLayout" Target="../slideLayouts/slideLayout2.xml"  /><Relationship Id="rId3" Type="http://schemas.openxmlformats.org/officeDocument/2006/relationships/hyperlink" Target="https://youtu.be/ViZtrjdwY9I" TargetMode="External" /><Relationship Id="rId4" Type="http://schemas.openxmlformats.org/officeDocument/2006/relationships/image" Target="../media/image8.pn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자유형 33"/>
          <p:cNvSpPr/>
          <p:nvPr/>
        </p:nvSpPr>
        <p:spPr>
          <a:xfrm rot="5400000">
            <a:off x="286739" y="120630"/>
            <a:ext cx="1439146" cy="1197888"/>
          </a:xfrm>
          <a:custGeom>
            <a:avLst/>
            <a:gdLst>
              <a:gd name="connsiteX0" fmla="*/ 0 w 1439146"/>
              <a:gd name="connsiteY0" fmla="*/ 1197888 h 1197888"/>
              <a:gd name="connsiteX1" fmla="*/ 0 w 1439146"/>
              <a:gd name="connsiteY1" fmla="*/ 1 h 1197888"/>
              <a:gd name="connsiteX2" fmla="*/ 854071 w 1439146"/>
              <a:gd name="connsiteY2" fmla="*/ 1 h 1197888"/>
              <a:gd name="connsiteX3" fmla="*/ 854081 w 1439146"/>
              <a:gd name="connsiteY3" fmla="*/ 0 h 1197888"/>
              <a:gd name="connsiteX4" fmla="*/ 854091 w 1439146"/>
              <a:gd name="connsiteY4" fmla="*/ 1 h 1197888"/>
              <a:gd name="connsiteX5" fmla="*/ 863080 w 1439146"/>
              <a:gd name="connsiteY5" fmla="*/ 1 h 1197888"/>
              <a:gd name="connsiteX6" fmla="*/ 863080 w 1439146"/>
              <a:gd name="connsiteY6" fmla="*/ 929 h 1197888"/>
              <a:gd name="connsiteX7" fmla="*/ 971992 w 1439146"/>
              <a:gd name="connsiteY7" fmla="*/ 12169 h 1197888"/>
              <a:gd name="connsiteX8" fmla="*/ 1439146 w 1439146"/>
              <a:gd name="connsiteY8" fmla="*/ 598944 h 1197888"/>
              <a:gd name="connsiteX9" fmla="*/ 971992 w 1439146"/>
              <a:gd name="connsiteY9" fmla="*/ 1185720 h 1197888"/>
              <a:gd name="connsiteX10" fmla="*/ 863080 w 1439146"/>
              <a:gd name="connsiteY10" fmla="*/ 1196959 h 1197888"/>
              <a:gd name="connsiteX11" fmla="*/ 863080 w 1439146"/>
              <a:gd name="connsiteY11" fmla="*/ 1197888 h 1197888"/>
              <a:gd name="connsiteX12" fmla="*/ 854081 w 1439146"/>
              <a:gd name="connsiteY12" fmla="*/ 1197888 h 11978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9146" h="1197888">
                <a:moveTo>
                  <a:pt x="0" y="1197888"/>
                </a:moveTo>
                <a:lnTo>
                  <a:pt x="0" y="1"/>
                </a:lnTo>
                <a:lnTo>
                  <a:pt x="854071" y="1"/>
                </a:lnTo>
                <a:lnTo>
                  <a:pt x="854081" y="0"/>
                </a:lnTo>
                <a:lnTo>
                  <a:pt x="854091" y="1"/>
                </a:lnTo>
                <a:lnTo>
                  <a:pt x="863080" y="1"/>
                </a:lnTo>
                <a:lnTo>
                  <a:pt x="863080" y="929"/>
                </a:lnTo>
                <a:lnTo>
                  <a:pt x="971992" y="12169"/>
                </a:lnTo>
                <a:cubicBezTo>
                  <a:pt x="1238596" y="68018"/>
                  <a:pt x="1439146" y="309505"/>
                  <a:pt x="1439146" y="598944"/>
                </a:cubicBezTo>
                <a:cubicBezTo>
                  <a:pt x="1439146" y="888384"/>
                  <a:pt x="1238596" y="1129870"/>
                  <a:pt x="971992" y="1185720"/>
                </a:cubicBezTo>
                <a:lnTo>
                  <a:pt x="863080" y="1196959"/>
                </a:lnTo>
                <a:lnTo>
                  <a:pt x="863080" y="1197888"/>
                </a:lnTo>
                <a:lnTo>
                  <a:pt x="854081" y="1197888"/>
                </a:lnTo>
                <a:close/>
              </a:path>
            </a:pathLst>
          </a:custGeom>
          <a:solidFill>
            <a:srgbClr val="ef4e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605256" y="6163959"/>
            <a:ext cx="997512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sz="1500" b="1" spc="-185">
                <a:solidFill>
                  <a:srgbClr val="f05025"/>
                </a:solidFill>
                <a:latin typeface="+mn-ea"/>
              </a:rPr>
              <a:t>앞으로도 아이스크림은 교과내용에 꼭 맞는 다양한 활동 자료를 지속하여 제작하도록 하겠습니다</a:t>
            </a:r>
            <a:r>
              <a:rPr lang="en-US" altLang="ko-KR" sz="1500" b="1" spc="-185">
                <a:solidFill>
                  <a:srgbClr val="f05025"/>
                </a:solidFill>
                <a:latin typeface="+mn-ea"/>
              </a:rPr>
              <a:t>.</a:t>
            </a:r>
            <a:r>
              <a:rPr lang="ko-KR" altLang="en-US" sz="1500" b="1" spc="-185">
                <a:solidFill>
                  <a:srgbClr val="f05025"/>
                </a:solidFill>
                <a:latin typeface="+mn-ea"/>
              </a:rPr>
              <a:t> </a:t>
            </a:r>
            <a:endParaRPr lang="ko-KR" altLang="en-US" sz="1500" b="1">
              <a:solidFill>
                <a:srgbClr val="f05025"/>
              </a:solidFill>
              <a:latin typeface="+mn-ea"/>
            </a:endParaRPr>
          </a:p>
        </p:txBody>
      </p:sp>
      <p:pic>
        <p:nvPicPr>
          <p:cNvPr id="1031" name="_x412420936" descr="EMB0000465c20ab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0200456" y="6191140"/>
            <a:ext cx="1483249" cy="268804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1421915" y="1766461"/>
            <a:ext cx="6945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ko-KR" altLang="en-US" b="1" spc="-180">
                <a:solidFill>
                  <a:srgbClr val="f05025"/>
                </a:solidFill>
                <a:latin typeface="+mj-ea"/>
                <a:ea typeface="+mj-ea"/>
              </a:rPr>
              <a:t>아이스크림</a:t>
            </a:r>
            <a:r>
              <a:rPr lang="en-US" altLang="ko-KR" b="1" spc="-180">
                <a:solidFill>
                  <a:srgbClr val="f05025"/>
                </a:solidFill>
                <a:latin typeface="+mj-ea"/>
                <a:ea typeface="+mj-ea"/>
              </a:rPr>
              <a:t>  PPT </a:t>
            </a:r>
            <a:r>
              <a:rPr lang="ko-KR" altLang="en-US" b="1" spc="-180">
                <a:latin typeface="+mj-ea"/>
                <a:ea typeface="+mj-ea"/>
              </a:rPr>
              <a:t>사용 안내</a:t>
            </a:r>
            <a:endParaRPr lang="en-US" altLang="ko-KR" b="1" spc="-180"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17791" y="2151558"/>
            <a:ext cx="10262589" cy="1792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이</a:t>
            </a:r>
            <a:r>
              <a:rPr lang="ko-KR" altLang="en-US" sz="1600" spc="-180">
                <a:latin typeface="+mn-ea"/>
              </a:rPr>
              <a:t>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페이지는</a:t>
            </a:r>
            <a:r>
              <a:rPr lang="ko-KR" altLang="en-US" sz="1600" spc="-180">
                <a:latin typeface="+mn-ea"/>
              </a:rPr>
              <a:t>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슬라이드 쇼를 실행하면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학생들에게 보이지 않습니다</a:t>
            </a:r>
            <a:r>
              <a:rPr lang="en-US" altLang="ko-KR" sz="1600" spc="-180">
                <a:solidFill>
                  <a:srgbClr val="ef4e23"/>
                </a:solidFill>
                <a:latin typeface="+mn-ea"/>
              </a:rPr>
              <a:t>.</a:t>
            </a:r>
            <a:endParaRPr lang="en-US" altLang="ko-KR" sz="1600" spc="-180">
              <a:solidFill>
                <a:srgbClr val="ef4e23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‘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아이스크림  수업 보탬 자료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’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의  디자인에 대한 권리는  ㈜아이스크림미디어에  있습니다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  <a:endParaRPr lang="en-US" altLang="ko-KR" sz="1600" spc="-18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현재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이 페이지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부분만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유지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해 주시면 교사커뮤니티에 어떠한 형태로도 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재구성</a:t>
            </a:r>
            <a:r>
              <a:rPr lang="en-US" altLang="ko-KR" sz="1600" spc="-180">
                <a:solidFill>
                  <a:srgbClr val="ef4e23"/>
                </a:solidFill>
                <a:latin typeface="+mn-ea"/>
              </a:rPr>
              <a:t>,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재편집 및 배포</a:t>
            </a:r>
            <a:r>
              <a:rPr lang="ko-KR" altLang="en-US" sz="1600" spc="-180">
                <a:latin typeface="+mn-ea"/>
              </a:rPr>
              <a:t>가</a:t>
            </a:r>
            <a:r>
              <a:rPr lang="en-US" altLang="ko-KR" sz="1600" spc="-180">
                <a:latin typeface="+mn-ea"/>
              </a:rPr>
              <a:t>  </a:t>
            </a:r>
            <a:r>
              <a:rPr lang="ko-KR" altLang="en-US" sz="1600" spc="-180">
                <a:solidFill>
                  <a:srgbClr val="ef4e23"/>
                </a:solidFill>
                <a:latin typeface="+mn-ea"/>
              </a:rPr>
              <a:t>가능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  <a:endParaRPr lang="en-US" altLang="ko-KR" sz="1600" spc="-18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       (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인디스쿨  및  학년 밴드 등으로의 배포를 적극 권장합니다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.)</a:t>
            </a:r>
            <a:endParaRPr lang="en-US" altLang="ko-KR" sz="1600" spc="-18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ko-KR" altLang="en-US" sz="1600" spc="-180">
                <a:solidFill>
                  <a:srgbClr val="6d6358"/>
                </a:solidFill>
                <a:latin typeface="+mn-ea"/>
              </a:rPr>
              <a:t>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선생님의 학교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,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학급 상황에 맞도록 변경 사용 가능합니다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이 파일을 이용하여 다른 교과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, </a:t>
            </a:r>
            <a:r>
              <a:rPr lang="ko-KR" altLang="en-US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단원에도 활용이 가능합니다</a:t>
            </a:r>
            <a:r>
              <a:rPr lang="en-US" altLang="ko-KR" sz="1600" spc="-18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  <a:endParaRPr lang="en-US" altLang="ko-KR" sz="1600" spc="-18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34364" y="476672"/>
            <a:ext cx="543897" cy="702215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0" y="6669360"/>
            <a:ext cx="12192000" cy="188640"/>
          </a:xfrm>
          <a:prstGeom prst="rect">
            <a:avLst/>
          </a:prstGeom>
          <a:solidFill>
            <a:srgbClr val="ef4e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tip_i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900625" y="1731995"/>
            <a:ext cx="419563" cy="41956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778253" y="588835"/>
            <a:ext cx="8783276" cy="1143160"/>
          </a:xfrm>
          <a:prstGeom prst="rect">
            <a:avLst/>
          </a:prstGeom>
        </p:spPr>
      </p:pic>
      <p:sp>
        <p:nvSpPr>
          <p:cNvPr id="1035" name="TextBox 24"/>
          <p:cNvSpPr txBox="1"/>
          <p:nvPr/>
        </p:nvSpPr>
        <p:spPr>
          <a:xfrm>
            <a:off x="734364" y="4308425"/>
            <a:ext cx="10262590" cy="149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이미지 출처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: 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아이스크림 출판사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(https://edubank.i-scream.co.kr/)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  <a:endParaRPr kumimoji="0" lang="ko-KR" altLang="en-US" sz="1600" b="0" i="0" u="none" strike="noStrike" kern="1200" cap="none" spc="-180" normalizeH="0" baseline="0">
              <a:solidFill>
                <a:srgbClr val="4a4a00"/>
              </a:solidFill>
              <a:latin typeface="나눔스퀘어라운드 ExtraBold"/>
            </a:endParaRPr>
          </a:p>
          <a:p>
            <a:pPr marL="285750" lvl="0" indent="-28575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영상 출처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: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아이스크림 출판사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,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각 영상 자료가 삽입된 슬라이드에 표기</a:t>
            </a:r>
            <a:endParaRPr kumimoji="0" lang="ko-KR" altLang="en-US" sz="1600" b="0" i="0" u="none" strike="noStrike" kern="1200" cap="none" spc="-180" normalizeH="0" baseline="0">
              <a:solidFill>
                <a:srgbClr val="4a4a00"/>
              </a:solidFill>
              <a:latin typeface="나눔스퀘어라운드 ExtraBold"/>
            </a:endParaRPr>
          </a:p>
          <a:p>
            <a:pPr marL="285750" lvl="0" indent="-28575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사용 폰트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: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나눔스퀘어라운드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Extrabold 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(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  <a:hlinkClick r:id="rId7"/>
              </a:rPr>
              <a:t>링크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),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 배달의 민족 주아체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(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0000ff"/>
                </a:solidFill>
                <a:latin typeface="나눔스퀘어라운드 ExtraBold"/>
                <a:hlinkClick r:id="rId8"/>
              </a:rPr>
              <a:t>링크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0000ff"/>
                </a:solidFill>
                <a:latin typeface="나눔스퀘어라운드 ExtraBold"/>
                <a:hlinkClick r:id="rId8"/>
              </a:rPr>
              <a:t>)</a:t>
            </a:r>
            <a:endParaRPr kumimoji="0" lang="en-US" altLang="ko-KR" sz="1600" b="0" i="0" u="none" strike="noStrike" kern="1200" cap="none" spc="-180" normalizeH="0" baseline="0">
              <a:solidFill>
                <a:srgbClr val="0000ff"/>
              </a:solidFill>
              <a:latin typeface="나눔스퀘어라운드 ExtraBold"/>
            </a:endParaRPr>
          </a:p>
          <a:p>
            <a:pPr marL="285750" lvl="0" indent="-285750" algn="l" defTabSz="914400" rtl="0" eaLnBrk="1" latinLnBrk="1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제작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: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달빛하늘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ko-KR" altLang="en-US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 </a:t>
            </a:r>
            <a:r>
              <a:rPr kumimoji="0" lang="en-US" altLang="ko-KR" sz="1600" b="0" i="0" u="none" strike="noStrike" kern="1200" cap="none" spc="-180" normalizeH="0" baseline="0">
                <a:solidFill>
                  <a:srgbClr val="4a4a00"/>
                </a:solidFill>
                <a:latin typeface="나눔스퀘어라운드 ExtraBold"/>
              </a:rPr>
              <a:t>x  </a:t>
            </a:r>
            <a:endParaRPr kumimoji="0" lang="en-US" altLang="ko-KR" sz="1600" b="0" i="0" u="none" strike="noStrike" kern="1200" cap="none" spc="-180" normalizeH="0" baseline="0">
              <a:solidFill>
                <a:srgbClr val="4a4a00"/>
              </a:solidFill>
              <a:latin typeface="나눔스퀘어라운드 ExtraBold"/>
            </a:endParaRPr>
          </a:p>
        </p:txBody>
      </p:sp>
      <p:pic>
        <p:nvPicPr>
          <p:cNvPr id="1036" name="_x412420936" descr="EMB0000465c20ab"/>
          <p:cNvPicPr>
            <a:picLocks noChangeAspect="1" noChangeArrowheads="1"/>
          </p:cNvPicPr>
          <p:nvPr/>
        </p:nvPicPr>
        <p:blipFill rotWithShape="1">
          <a:blip r:embed="rId9"/>
          <a:srcRect/>
          <a:stretch>
            <a:fillRect/>
          </a:stretch>
        </p:blipFill>
        <p:spPr>
          <a:xfrm>
            <a:off x="2412013" y="5466084"/>
            <a:ext cx="1888580" cy="342260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6" y="5057043"/>
            <a:ext cx="11440027" cy="121194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 우리가 생명을 유지하려면 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혈액이 온몸을 되풀이해 돌아야 합니다.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615315" y="1616209"/>
            <a:ext cx="2548443" cy="3058132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579826" y="881567"/>
            <a:ext cx="3132797" cy="40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40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6" y="5057043"/>
            <a:ext cx="11440028" cy="120850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  이것을 </a:t>
            </a:r>
            <a:r>
              <a:rPr lang="en-US" altLang="ko-KR" sz="3700" spc="-200">
                <a:solidFill>
                  <a:srgbClr val="ff0000"/>
                </a:solidFill>
                <a:latin typeface="나눔스퀘어라운드 ExtraBold"/>
              </a:rPr>
              <a:t>혈액의 순환</a:t>
            </a: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이라고 하며, 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이에 관여하는 기관을 </a:t>
            </a:r>
            <a:r>
              <a:rPr lang="en-US" altLang="ko-KR" sz="3700" spc="-200">
                <a:solidFill>
                  <a:srgbClr val="ff0000"/>
                </a:solidFill>
                <a:latin typeface="나눔스퀘어라운드 ExtraBold"/>
              </a:rPr>
              <a:t>순환 기관</a:t>
            </a: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이라고 합니다.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615315" y="1616209"/>
            <a:ext cx="2548443" cy="3058132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579826" y="881567"/>
            <a:ext cx="3132797" cy="40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69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탐구활동 </a:t>
              </a:r>
              <a:r>
                <a:rPr kumimoji="0" lang="en-US" altLang="ko-KR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-</a:t>
              </a: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 순환 기관의 구조와 기능 알아보기 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72" name="TextBox 16"/>
          <p:cNvSpPr txBox="1"/>
          <p:nvPr/>
        </p:nvSpPr>
        <p:spPr>
          <a:xfrm>
            <a:off x="375986" y="5120902"/>
            <a:ext cx="11440027" cy="121251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순환 기관의 구조와 기능을 알아보고, 혈액이 우리 몸에서 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어떻게 순환하는지 순환 기관 모형실험으로 알아봅시다.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818541" y="1473639"/>
            <a:ext cx="4248060" cy="3647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</p:bldLst>
  </p:timing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기관의 구조와 기능 알아보기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72" name="TextBox 16"/>
          <p:cNvSpPr txBox="1"/>
          <p:nvPr/>
        </p:nvSpPr>
        <p:spPr>
          <a:xfrm>
            <a:off x="375986" y="5449435"/>
            <a:ext cx="11440027" cy="65086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순환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기관의 종류와 기능을 조사해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봅시다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.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</p:txBody>
      </p:sp>
      <p:sp>
        <p:nvSpPr>
          <p:cNvPr id="75" name="TextBox 15"/>
          <p:cNvSpPr txBox="1"/>
          <p:nvPr/>
        </p:nvSpPr>
        <p:spPr>
          <a:xfrm>
            <a:off x="8986646" y="1416978"/>
            <a:ext cx="3008963" cy="64804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실험관찰 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46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쪽</a:t>
            </a:r>
            <a:endPara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<a:solidFill>
                <a:srgbClr val="275214"/>
              </a:solidFill>
              <a:latin typeface="나눔스퀘어라운드 ExtraBold"/>
            </a:endParaRP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981558" y="2268236"/>
            <a:ext cx="2005087" cy="2406105"/>
          </a:xfrm>
          <a:prstGeom prst="rect">
            <a:avLst/>
          </a:prstGeom>
        </p:spPr>
      </p:pic>
      <p:pic>
        <p:nvPicPr>
          <p:cNvPr id="77" name="그림 76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946070" y="1740999"/>
            <a:ext cx="2464851" cy="317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97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5" grpId="1"/>
    </p:bldLst>
  </p:timing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학습동영상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553200" y="3886200"/>
            <a:ext cx="0" cy="0"/>
          </a:xfrm>
          <a:prstGeom prst="rect">
            <a:avLst/>
          </a:prstGeom>
        </p:spPr>
      </p:pic>
      <p:grpSp>
        <p:nvGrpSpPr>
          <p:cNvPr id="85" name="그룹 84"/>
          <p:cNvGrpSpPr/>
          <p:nvPr/>
        </p:nvGrpSpPr>
        <p:grpSpPr>
          <a:xfrm rot="0">
            <a:off x="2170196" y="1322723"/>
            <a:ext cx="8106778" cy="3917526"/>
            <a:chOff x="2170196" y="1322723"/>
            <a:chExt cx="8106778" cy="3917526"/>
          </a:xfrm>
        </p:grpSpPr>
        <p:sp>
          <p:nvSpPr>
            <p:cNvPr id="86" name="">
              <a:hlinkClick r:id="rId3" highlightClick="1"/>
            </p:cNvPr>
            <p:cNvSpPr/>
            <p:nvPr/>
          </p:nvSpPr>
          <p:spPr>
            <a:xfrm>
              <a:off x="8432132" y="3206662"/>
              <a:ext cx="1844842" cy="1802233"/>
            </a:xfrm>
            <a:prstGeom prst="actionButtonForwardNext">
              <a:avLst/>
            </a:prstGeom>
            <a:solidFill>
              <a:srgbClr val="c0cde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pic>
          <p:nvPicPr>
            <p:cNvPr id="87" name="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2170196" y="1322723"/>
              <a:ext cx="6036844" cy="3917526"/>
            </a:xfrm>
            <a:prstGeom prst="rect">
              <a:avLst/>
            </a:prstGeom>
          </p:spPr>
        </p:pic>
        <p:sp>
          <p:nvSpPr>
            <p:cNvPr id="88" name=""/>
            <p:cNvSpPr txBox="1"/>
            <p:nvPr/>
          </p:nvSpPr>
          <p:spPr>
            <a:xfrm>
              <a:off x="2575620" y="2325649"/>
              <a:ext cx="5038680" cy="8728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순환 기관이 하는 일</a:t>
              </a:r>
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<a:solidFill>
                  <a:srgbClr val="333300"/>
                </a:solidFill>
                <a:latin typeface="Calibri"/>
                <a:ea typeface="나눔스퀘어라운드 ExtraBold"/>
                <a:cs typeface="Times New Roman"/>
              </a:endParaRPr>
            </a:p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(</a:t>
              </a:r>
              <a:r>
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아이스크림</a:t>
              </a: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)</a:t>
              </a: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333300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0229621"/>
      </p:ext>
    </p:extLst>
  </p:cSld>
  <p:clrMapOvr>
    <a:masterClrMapping/>
  </p:clrMapOvr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46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3" name="그림 7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09599" y="716510"/>
            <a:ext cx="9427723" cy="5469705"/>
          </a:xfrm>
          <a:prstGeom prst="rect">
            <a:avLst/>
          </a:prstGeom>
        </p:spPr>
      </p:pic>
      <p:sp>
        <p:nvSpPr>
          <p:cNvPr id="74" name="TextBox 80"/>
          <p:cNvSpPr txBox="1"/>
          <p:nvPr/>
        </p:nvSpPr>
        <p:spPr>
          <a:xfrm>
            <a:off x="4414030" y="1837216"/>
            <a:ext cx="1681970" cy="62062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5" name="TextBox 80"/>
          <p:cNvSpPr txBox="1"/>
          <p:nvPr/>
        </p:nvSpPr>
        <p:spPr>
          <a:xfrm>
            <a:off x="1143710" y="1572811"/>
            <a:ext cx="3769364" cy="1149434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끊임없이 혈액을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내보내고 받아들인다.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6" name="TextBox 80"/>
          <p:cNvSpPr txBox="1"/>
          <p:nvPr/>
        </p:nvSpPr>
        <p:spPr>
          <a:xfrm>
            <a:off x="4414030" y="2722245"/>
            <a:ext cx="1681970" cy="62062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혈관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7" name="TextBox 80"/>
          <p:cNvSpPr txBox="1"/>
          <p:nvPr/>
        </p:nvSpPr>
        <p:spPr>
          <a:xfrm>
            <a:off x="1280505" y="2713747"/>
            <a:ext cx="3495774" cy="115149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혈액이 이동하는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통로이다.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296122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1" animBg="1"/>
      <p:bldP spid="76" grpId="2" animBg="1"/>
      <p:bldP spid="77" grpId="3" animBg="1"/>
    </p:bldLst>
  </p:timing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기관의 구조와 기능 알아보기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72" name="TextBox 16"/>
          <p:cNvSpPr txBox="1"/>
          <p:nvPr/>
        </p:nvSpPr>
        <p:spPr>
          <a:xfrm>
            <a:off x="375985" y="5074514"/>
            <a:ext cx="11440028" cy="121008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실험관찰 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46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쪽의 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1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번 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그림에 표현되지 않은 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순환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기관을 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실험 관찰 80쪽 붙임딱지에서 찾아 붙여 봅시다.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4347484" y="1578258"/>
            <a:ext cx="2585062" cy="3496256"/>
          </a:xfrm>
          <a:prstGeom prst="rect">
            <a:avLst/>
          </a:prstGeom>
        </p:spPr>
      </p:pic>
      <p:pic>
        <p:nvPicPr>
          <p:cNvPr id="78" name="그림 77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7146787" y="1572826"/>
            <a:ext cx="2839206" cy="3501687"/>
          </a:xfrm>
          <a:prstGeom prst="rect">
            <a:avLst/>
          </a:prstGeom>
        </p:spPr>
      </p:pic>
      <p:pic>
        <p:nvPicPr>
          <p:cNvPr id="79" name="그림 78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385591" y="1448582"/>
            <a:ext cx="2718176" cy="349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01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</p:bldLst>
  </p:timing>
</p:sld>
</file>

<file path=ppt/slides/slide1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소화 기관의 구조와 기능 알아보기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76" name="그림 7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4103767" y="1449743"/>
            <a:ext cx="2585062" cy="3496256"/>
          </a:xfrm>
          <a:prstGeom prst="rect">
            <a:avLst/>
          </a:prstGeom>
        </p:spPr>
      </p:pic>
      <p:pic>
        <p:nvPicPr>
          <p:cNvPr id="79" name="그림 78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913731" y="1678156"/>
            <a:ext cx="2839206" cy="3501687"/>
          </a:xfrm>
          <a:prstGeom prst="rect">
            <a:avLst/>
          </a:prstGeom>
        </p:spPr>
      </p:pic>
      <p:pic>
        <p:nvPicPr>
          <p:cNvPr id="80" name="그림 79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385591" y="1448582"/>
            <a:ext cx="2718176" cy="3497416"/>
          </a:xfrm>
          <a:prstGeom prst="rect">
            <a:avLst/>
          </a:prstGeom>
        </p:spPr>
      </p:pic>
      <p:sp>
        <p:nvSpPr>
          <p:cNvPr id="78" name="TextBox 15"/>
          <p:cNvSpPr txBox="1"/>
          <p:nvPr/>
        </p:nvSpPr>
        <p:spPr>
          <a:xfrm>
            <a:off x="8986646" y="1416978"/>
            <a:ext cx="3008963" cy="64804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실험관찰 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46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쪽</a:t>
            </a:r>
            <a:endPara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<a:solidFill>
                <a:srgbClr val="275214"/>
              </a:solidFill>
              <a:latin typeface="나눔스퀘어라운드 ExtraBold"/>
            </a:endParaRPr>
          </a:p>
        </p:txBody>
      </p:sp>
      <p:sp>
        <p:nvSpPr>
          <p:cNvPr id="72" name="TextBox 16"/>
          <p:cNvSpPr txBox="1"/>
          <p:nvPr/>
        </p:nvSpPr>
        <p:spPr>
          <a:xfrm>
            <a:off x="375985" y="5074514"/>
            <a:ext cx="11440028" cy="121008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실험관찰 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46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쪽의 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1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의 순환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기관 그림과 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순환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기관 이름을 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유성 펜을 사용해 선으로 연결해 봅시다.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54709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8" grpId="1"/>
    </p:bldLst>
  </p:timing>
</p:sld>
</file>

<file path=ppt/slides/slide1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4337219" y="1600200"/>
            <a:ext cx="3517557" cy="452596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46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3" name="그림 7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09599" y="716510"/>
            <a:ext cx="9427723" cy="5469705"/>
          </a:xfrm>
          <a:prstGeom prst="rect">
            <a:avLst/>
          </a:prstGeom>
        </p:spPr>
      </p:pic>
      <p:sp>
        <p:nvSpPr>
          <p:cNvPr id="74" name="TextBox 80"/>
          <p:cNvSpPr txBox="1"/>
          <p:nvPr/>
        </p:nvSpPr>
        <p:spPr>
          <a:xfrm>
            <a:off x="4414030" y="1837216"/>
            <a:ext cx="1681970" cy="62062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5" name="TextBox 80"/>
          <p:cNvSpPr txBox="1"/>
          <p:nvPr/>
        </p:nvSpPr>
        <p:spPr>
          <a:xfrm>
            <a:off x="1143710" y="1572811"/>
            <a:ext cx="3769364" cy="1149434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끊임없이 혈액을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내보내고 받아들인다.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6" name="TextBox 80"/>
          <p:cNvSpPr txBox="1"/>
          <p:nvPr/>
        </p:nvSpPr>
        <p:spPr>
          <a:xfrm>
            <a:off x="4414030" y="2722245"/>
            <a:ext cx="1681970" cy="62062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혈관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7" name="TextBox 80"/>
          <p:cNvSpPr txBox="1"/>
          <p:nvPr/>
        </p:nvSpPr>
        <p:spPr>
          <a:xfrm>
            <a:off x="1280505" y="2713747"/>
            <a:ext cx="3495774" cy="115149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혈액이 이동하는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통로이다.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pic>
        <p:nvPicPr>
          <p:cNvPr id="78" name="그림 77"/>
          <p:cNvPicPr>
            <a:picLocks noChangeAspect="1"/>
          </p:cNvPicPr>
          <p:nvPr/>
        </p:nvPicPr>
        <p:blipFill rotWithShape="1">
          <a:blip r:embed="rId4"/>
          <a:srcRect l="38400" t="23330" r="47530" b="64160"/>
          <a:stretch>
            <a:fillRect/>
          </a:stretch>
        </p:blipFill>
        <p:spPr>
          <a:xfrm>
            <a:off x="7479826" y="1289888"/>
            <a:ext cx="1147528" cy="1312395"/>
          </a:xfrm>
          <a:prstGeom prst="rect">
            <a:avLst/>
          </a:prstGeom>
        </p:spPr>
      </p:pic>
      <p:cxnSp>
        <p:nvCxnSpPr>
          <p:cNvPr id="79" name="선 78"/>
          <p:cNvCxnSpPr/>
          <p:nvPr/>
        </p:nvCxnSpPr>
        <p:spPr>
          <a:xfrm>
            <a:off x="5766678" y="2147528"/>
            <a:ext cx="15526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선 79"/>
          <p:cNvCxnSpPr/>
          <p:nvPr/>
        </p:nvCxnSpPr>
        <p:spPr>
          <a:xfrm>
            <a:off x="5766678" y="3032556"/>
            <a:ext cx="1955664" cy="39644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타원 80"/>
          <p:cNvSpPr/>
          <p:nvPr/>
        </p:nvSpPr>
        <p:spPr>
          <a:xfrm>
            <a:off x="7319287" y="1289888"/>
            <a:ext cx="1468606" cy="145974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999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1" grpId="1" animBg="1"/>
      <p:bldP spid="80" grpId="2" animBg="1"/>
    </p:bldLst>
  </p:timing>
</p:sld>
</file>

<file path=ppt/slides/slide1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 모형실험 하기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72" name="TextBox 16"/>
          <p:cNvSpPr txBox="1"/>
          <p:nvPr/>
        </p:nvSpPr>
        <p:spPr>
          <a:xfrm>
            <a:off x="375985" y="5074514"/>
            <a:ext cx="11440028" cy="121008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플라스틱 컵, 고무풍선, 고무관으로 순환 기관 모형을 </a:t>
            </a:r>
            <a:endPara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만들어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봅시다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.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382818" y="1416978"/>
            <a:ext cx="4871932" cy="365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33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</p:bldLst>
  </p:timing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Pr shadeToTitle="0">
        <a:solidFill>
          <a:schemeClr val="bg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35880" y="384157"/>
            <a:ext cx="11532270" cy="6298531"/>
          </a:xfrm>
          <a:prstGeom prst="rect">
            <a:avLst/>
          </a:prstGeom>
          <a:solidFill>
            <a:srgbClr val="f9fddf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ko-KR" altLang="en-US"/>
              <a:t>♥</a:t>
            </a:r>
            <a:endParaRPr lang="ko-KR" altLang="en-US"/>
          </a:p>
        </p:txBody>
      </p:sp>
      <p:sp>
        <p:nvSpPr>
          <p:cNvPr id="11" name="사각형: 둥근 모서리 10"/>
          <p:cNvSpPr/>
          <p:nvPr/>
        </p:nvSpPr>
        <p:spPr>
          <a:xfrm>
            <a:off x="167689" y="125754"/>
            <a:ext cx="11856621" cy="395614"/>
          </a:xfrm>
          <a:prstGeom prst="roundRect">
            <a:avLst>
              <a:gd name="adj" fmla="val 16667"/>
            </a:avLst>
          </a:prstGeom>
          <a:solidFill>
            <a:srgbClr val="f4e5b2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사각형: 둥근 모서리 9"/>
          <p:cNvSpPr/>
          <p:nvPr/>
        </p:nvSpPr>
        <p:spPr>
          <a:xfrm>
            <a:off x="167689" y="6287074"/>
            <a:ext cx="11856621" cy="395614"/>
          </a:xfrm>
          <a:prstGeom prst="roundRect">
            <a:avLst>
              <a:gd name="adj" fmla="val 16667"/>
            </a:avLst>
          </a:prstGeom>
          <a:solidFill>
            <a:srgbClr val="f4e5b2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 rot="0">
            <a:off x="3574382" y="125754"/>
            <a:ext cx="5043235" cy="516806"/>
            <a:chOff x="3734802" y="805263"/>
            <a:chExt cx="5043235" cy="516806"/>
          </a:xfrm>
        </p:grpSpPr>
        <p:sp>
          <p:nvSpPr>
            <p:cNvPr id="4" name="사각형: 둥근 모서리 3"/>
            <p:cNvSpPr/>
            <p:nvPr/>
          </p:nvSpPr>
          <p:spPr>
            <a:xfrm>
              <a:off x="3734802" y="805263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451682" y="857675"/>
              <a:ext cx="3609475" cy="4119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100">
                  <a:solidFill>
                    <a:schemeClr val="lt1"/>
                  </a:solidFill>
                  <a:latin typeface="나눔스퀘어라운드 ExtraBold"/>
                  <a:ea typeface="나눔스퀘어라운드 ExtraBold"/>
                </a:rPr>
                <a:t>♥ 즐거운 과학시간 ♥</a:t>
              </a:r>
              <a:endParaRPr lang="ko-KR" altLang="en-US" sz="2100">
                <a:solidFill>
                  <a:schemeClr val="lt1"/>
                </a:solidFill>
                <a:latin typeface="나눔스퀘어라운드 ExtraBold"/>
                <a:ea typeface="나눔스퀘어라운드 ExtraBold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262019" y="4612655"/>
            <a:ext cx="3012576" cy="106234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r">
              <a:spcBef>
                <a:spcPts val="0"/>
              </a:spcBef>
              <a:defRPr/>
            </a:pPr>
            <a:r>
              <a:rPr lang="ko-KR" altLang="en-US" sz="3200" spc="-300">
                <a:solidFill>
                  <a:schemeClr val="tx1"/>
                </a:solidFill>
                <a:latin typeface="나눔스퀘어라운드 ExtraBold"/>
              </a:rPr>
              <a:t>과학 </a:t>
            </a:r>
            <a:r>
              <a:rPr lang="en-US" altLang="ko-KR" sz="3200" spc="-300">
                <a:latin typeface="나눔스퀘어라운드 ExtraBold"/>
              </a:rPr>
              <a:t>86-87</a:t>
            </a:r>
            <a:r>
              <a:rPr lang="ko-KR" altLang="en-US" sz="3200" spc="-300">
                <a:solidFill>
                  <a:schemeClr val="tx1"/>
                </a:solidFill>
                <a:latin typeface="나눔스퀘어라운드 ExtraBold"/>
              </a:rPr>
              <a:t>쪽</a:t>
            </a:r>
            <a:endParaRPr lang="ko-KR" altLang="en-US" sz="3200" spc="-300">
              <a:solidFill>
                <a:schemeClr val="tx1"/>
              </a:solidFill>
              <a:latin typeface="나눔스퀘어라운드 ExtraBold"/>
            </a:endParaRPr>
          </a:p>
          <a:p>
            <a:pPr lvl="0" algn="r">
              <a:spcBef>
                <a:spcPts val="0"/>
              </a:spcBef>
              <a:defRPr/>
            </a:pPr>
            <a:r>
              <a:rPr lang="ko-KR" altLang="en-US" sz="3200" spc="-300">
                <a:solidFill>
                  <a:schemeClr val="tx1"/>
                </a:solidFill>
                <a:latin typeface="나눔스퀘어라운드 ExtraBold"/>
              </a:rPr>
              <a:t>실험관찰 </a:t>
            </a:r>
            <a:r>
              <a:rPr lang="en-US" altLang="ko-KR" sz="3200" spc="-300">
                <a:solidFill>
                  <a:schemeClr val="tx1"/>
                </a:solidFill>
                <a:latin typeface="나눔스퀘어라운드 ExtraBold"/>
              </a:rPr>
              <a:t>46-47</a:t>
            </a:r>
            <a:r>
              <a:rPr lang="ko-KR" altLang="en-US" sz="3200" spc="-300">
                <a:solidFill>
                  <a:schemeClr val="tx1"/>
                </a:solidFill>
                <a:latin typeface="나눔스퀘어라운드 ExtraBold"/>
              </a:rPr>
              <a:t>쪽</a:t>
            </a:r>
            <a:endParaRPr lang="ko-KR" altLang="en-US" sz="3200" spc="-300">
              <a:solidFill>
                <a:schemeClr val="tx1"/>
              </a:solidFill>
              <a:latin typeface="나눔스퀘어라운드 ExtraBold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94408" y="994463"/>
            <a:ext cx="1092868" cy="36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 rot="0">
            <a:off x="9178705" y="642560"/>
            <a:ext cx="2456192" cy="595444"/>
            <a:chOff x="9178705" y="642560"/>
            <a:chExt cx="2456192" cy="595444"/>
          </a:xfrm>
        </p:grpSpPr>
        <p:pic>
          <p:nvPicPr>
            <p:cNvPr id="29" name="_x412420936" descr="EMB0000465c20ab"/>
            <p:cNvPicPr>
              <a:picLocks noChangeAspect="1" noChangeArrowheads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0151648" y="795421"/>
              <a:ext cx="1483249" cy="268804"/>
            </a:xfrm>
            <a:prstGeom prst="rect">
              <a:avLst/>
            </a:prstGeom>
            <a:noFill/>
            <a:ln/>
          </p:spPr>
        </p:pic>
        <p:sp>
          <p:nvSpPr>
            <p:cNvPr id="30" name="TextBox 24"/>
            <p:cNvSpPr txBox="1"/>
            <p:nvPr/>
          </p:nvSpPr>
          <p:spPr>
            <a:xfrm>
              <a:off x="9774149" y="727013"/>
              <a:ext cx="377498" cy="40562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rtl="0" eaLnBrk="1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None/>
                <a:defRPr/>
              </a:pPr>
              <a:r>
                <a:rPr kumimoji="0" lang="en-US" altLang="ko-KR" sz="1600" b="0" i="0" u="none" strike="noStrike" kern="1200" cap="none" spc="-180" normalizeH="0" baseline="0">
                  <a:solidFill>
                    <a:schemeClr val="dk1"/>
                  </a:solidFill>
                  <a:latin typeface="나눔스퀘어라운드 ExtraBold"/>
                </a:rPr>
                <a:t> x  </a:t>
              </a:r>
              <a:endParaRPr kumimoji="0" lang="en-US" altLang="ko-KR" sz="1600" b="0" i="0" u="none" strike="noStrike" kern="1200" cap="none" spc="-180" normalizeH="0" baseline="0">
                <a:solidFill>
                  <a:schemeClr val="dk1"/>
                </a:solidFill>
                <a:latin typeface="나눔스퀘어라운드 ExtraBold"/>
              </a:endParaRPr>
            </a:p>
          </p:txBody>
        </p:sp>
        <p:pic>
          <p:nvPicPr>
            <p:cNvPr id="34" name="그림 33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9178705" y="642560"/>
              <a:ext cx="595444" cy="595444"/>
            </a:xfrm>
            <a:prstGeom prst="rect">
              <a:avLst/>
            </a:prstGeom>
          </p:spPr>
        </p:pic>
      </p:grpSp>
      <p:sp>
        <p:nvSpPr>
          <p:cNvPr id="2" name="TextBox 21"/>
          <p:cNvSpPr txBox="1"/>
          <p:nvPr/>
        </p:nvSpPr>
        <p:spPr>
          <a:xfrm>
            <a:off x="470916" y="1256896"/>
            <a:ext cx="11163980" cy="188444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1800" b="1" i="0" u="none" strike="noStrike" kern="1000" cap="none" spc="-200" normalizeH="0" baseline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ff00"/>
                </a:solidFill>
                <a:effectLst/>
                <a:latin typeface="배달의민족 주아"/>
                <a:ea typeface="배달의민족 주아"/>
              </a:rPr>
              <a:t>4.</a:t>
            </a:r>
            <a:r>
              <a:rPr kumimoji="0" lang="ko-KR" altLang="en-US" sz="11800" b="1" i="0" u="none" strike="noStrike" kern="1000" cap="none" spc="-200" normalizeH="0" baseline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ff00"/>
                </a:solidFill>
                <a:effectLst/>
                <a:latin typeface="배달의민족 주아"/>
                <a:ea typeface="배달의민족 주아"/>
              </a:rPr>
              <a:t> </a:t>
            </a:r>
            <a:r>
              <a:rPr kumimoji="0" lang="ko-KR" altLang="en-US" sz="9600" b="1" i="0" u="none" strike="noStrike" kern="1000" cap="none" spc="-200" normalizeH="0" baseline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ff00"/>
                </a:solidFill>
                <a:effectLst/>
                <a:latin typeface="배달의민족 주아"/>
                <a:ea typeface="배달의민족 주아"/>
              </a:rPr>
              <a:t>우리 몸의 구조와 기능</a:t>
            </a:r>
            <a:endParaRPr kumimoji="0" lang="ko-KR" altLang="en-US" sz="9600" b="1" i="0" u="none" strike="noStrike" kern="1000" cap="none" spc="-200" normalizeH="0" baseline="0">
              <a:solidFill>
                <a:srgbClr val="ffff00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6233" y="3157373"/>
            <a:ext cx="10968664" cy="64633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600" spc="-300">
                <a:solidFill>
                  <a:srgbClr val="404040"/>
                </a:solidFill>
                <a:latin typeface="나눔스퀘어라운드 ExtraBold"/>
              </a:rPr>
              <a:t>혈액은 우리 몸에서 어떻게 이동할까요</a:t>
            </a:r>
            <a:endParaRPr lang="en-US" altLang="ko-KR" sz="3600" spc="-300">
              <a:solidFill>
                <a:srgbClr val="404040"/>
              </a:solidFill>
              <a:latin typeface="나눔스퀘어라운드 ExtraBold"/>
            </a:endParaRPr>
          </a:p>
        </p:txBody>
      </p:sp>
    </p:spTree>
  </p:cSld>
  <p:clrMapOvr>
    <a:masterClrMapping/>
  </p:clrMapOvr>
</p:sld>
</file>

<file path=ppt/slides/slide2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 모형실험 하기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72" name="TextBox 16"/>
          <p:cNvSpPr txBox="1"/>
          <p:nvPr/>
        </p:nvSpPr>
        <p:spPr>
          <a:xfrm>
            <a:off x="375985" y="5074514"/>
            <a:ext cx="11440028" cy="121008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컵에 씌운 고무풍선을 눌렀다 떼며 붉은 색소 물이 </a:t>
            </a:r>
            <a:endPara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이동하는 모습을 관찰해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봅시다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.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</p:txBody>
      </p:sp>
      <p:sp>
        <p:nvSpPr>
          <p:cNvPr id="75" name="TextBox 15"/>
          <p:cNvSpPr txBox="1"/>
          <p:nvPr/>
        </p:nvSpPr>
        <p:spPr>
          <a:xfrm>
            <a:off x="8254751" y="1416978"/>
            <a:ext cx="3740858" cy="64804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실험관찰 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47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쪽</a:t>
            </a:r>
            <a:endPara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<a:solidFill>
                <a:srgbClr val="275214"/>
              </a:solidFill>
              <a:latin typeface="나눔스퀘어라운드 ExtraBold"/>
            </a:endParaRPr>
          </a:p>
        </p:txBody>
      </p:sp>
      <p:pic>
        <p:nvPicPr>
          <p:cNvPr id="77" name="그림 7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576388" y="2083664"/>
            <a:ext cx="90392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4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5" grpId="1"/>
    </p:bldLst>
  </p:timing>
</p:sld>
</file>

<file path=ppt/slides/slide2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학습동영상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553200" y="3886200"/>
            <a:ext cx="0" cy="0"/>
          </a:xfrm>
          <a:prstGeom prst="rect">
            <a:avLst/>
          </a:prstGeom>
        </p:spPr>
      </p:pic>
      <p:pic>
        <p:nvPicPr>
          <p:cNvPr id="90" name="그림 89">
            <a:hlinkClick r:id="" action="ppaction://media"/>
          </p:cNvPr>
          <p:cNvPicPr>
            <a:picLocks noRot="1"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 rotWithShape="1"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64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69876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0"/>
                </p:tgtEl>
              </p:cMediaNode>
            </p:video>
          </p:childTnLst>
        </p:cTn>
      </p:par>
    </p:tnLst>
  </p:timing>
</p:sld>
</file>

<file path=ppt/slides/slide2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47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3" name="그림 7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035656" y="738593"/>
            <a:ext cx="10108011" cy="5387569"/>
          </a:xfrm>
          <a:prstGeom prst="rect">
            <a:avLst/>
          </a:prstGeom>
        </p:spPr>
      </p:pic>
      <p:sp>
        <p:nvSpPr>
          <p:cNvPr id="74" name="TextBox 80"/>
          <p:cNvSpPr txBox="1"/>
          <p:nvPr/>
        </p:nvSpPr>
        <p:spPr>
          <a:xfrm>
            <a:off x="1806295" y="4640095"/>
            <a:ext cx="9524897" cy="114920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                                                                 나갔다가 다시 고무풍선을 씌운 컵으로 돌아오는 과정을 반복한다</a:t>
            </a:r>
            <a:r>
              <a:rPr xmlns:mc="http://schemas.openxmlformats.org/markup-compatibility/2006" xmlns:hp="http://schemas.haansoft.com/office/presentation/8.0" kumimoji="0" lang="en-US" altLang="ko-KR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.</a:t>
            </a:r>
            <a:endParaRPr xmlns:mc="http://schemas.openxmlformats.org/markup-compatibility/2006" xmlns:hp="http://schemas.haansoft.com/office/presentation/8.0" kumimoji="0" lang="en-US" altLang="ko-KR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226247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</p:bldLst>
  </p:timing>
</p:sld>
</file>

<file path=ppt/slides/slide2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 모형실험 하기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72" name="TextBox 16"/>
          <p:cNvSpPr txBox="1"/>
          <p:nvPr/>
        </p:nvSpPr>
        <p:spPr>
          <a:xfrm>
            <a:off x="375985" y="5074514"/>
            <a:ext cx="11440028" cy="121008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순환 기관 모형실험의 각 부분은 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우리 몸의 어떤 부분과 같은 역할을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할까요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?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</p:txBody>
      </p:sp>
      <p:sp>
        <p:nvSpPr>
          <p:cNvPr id="75" name="TextBox 15"/>
          <p:cNvSpPr txBox="1"/>
          <p:nvPr/>
        </p:nvSpPr>
        <p:spPr>
          <a:xfrm>
            <a:off x="8254751" y="1416978"/>
            <a:ext cx="3740858" cy="64804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실험관찰 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47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쪽</a:t>
            </a:r>
            <a:endPara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<a:solidFill>
                <a:srgbClr val="275214"/>
              </a:solidFill>
              <a:latin typeface="나눔스퀘어라운드 ExtraBold"/>
            </a:endParaRPr>
          </a:p>
        </p:txBody>
      </p:sp>
      <p:pic>
        <p:nvPicPr>
          <p:cNvPr id="77" name="그림 7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576388" y="2083664"/>
            <a:ext cx="90392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5" grpId="1"/>
    </p:bldLst>
  </p:timing>
</p:sld>
</file>

<file path=ppt/slides/slide2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47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78494" y="1417638"/>
            <a:ext cx="11095708" cy="2868646"/>
          </a:xfrm>
          <a:prstGeom prst="rect">
            <a:avLst/>
          </a:prstGeom>
        </p:spPr>
      </p:pic>
      <p:sp>
        <p:nvSpPr>
          <p:cNvPr id="75" name="TextBox 80"/>
          <p:cNvSpPr txBox="1"/>
          <p:nvPr/>
        </p:nvSpPr>
        <p:spPr>
          <a:xfrm>
            <a:off x="1725337" y="3118688"/>
            <a:ext cx="1681970" cy="62273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6" name="TextBox 80"/>
          <p:cNvSpPr txBox="1"/>
          <p:nvPr/>
        </p:nvSpPr>
        <p:spPr>
          <a:xfrm>
            <a:off x="4116719" y="3117634"/>
            <a:ext cx="1681970" cy="62378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온몸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7" name="TextBox 80"/>
          <p:cNvSpPr txBox="1"/>
          <p:nvPr/>
        </p:nvSpPr>
        <p:spPr>
          <a:xfrm>
            <a:off x="6680364" y="3117634"/>
            <a:ext cx="1681970" cy="62378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혈관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80" name="TextBox 80"/>
          <p:cNvSpPr txBox="1"/>
          <p:nvPr/>
        </p:nvSpPr>
        <p:spPr>
          <a:xfrm>
            <a:off x="9300632" y="3117107"/>
            <a:ext cx="1681970" cy="62431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혈액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276219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1" animBg="1"/>
      <p:bldP spid="77" grpId="2" animBg="1"/>
      <p:bldP spid="80" grpId="3" animBg="1"/>
    </p:bldLst>
  </p:timing>
</p:sld>
</file>

<file path=ppt/slides/slide2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 모형실험 하기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72" name="TextBox 16"/>
          <p:cNvSpPr txBox="1"/>
          <p:nvPr/>
        </p:nvSpPr>
        <p:spPr>
          <a:xfrm>
            <a:off x="375986" y="5057760"/>
            <a:ext cx="11440028" cy="121251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모형실험을 바탕으로 혈액이 우리 몸에서 </a:t>
            </a:r>
            <a:endPara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어떻게 순환하는지 추리해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 봅시다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333300"/>
                </a:solidFill>
                <a:latin typeface="나눔스퀘어라운드 ExtraBold"/>
              </a:rPr>
              <a:t>.</a:t>
            </a:r>
            <a:endPara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<a:solidFill>
                <a:srgbClr val="333300"/>
              </a:solidFill>
              <a:latin typeface="나눔스퀘어라운드 ExtraBold"/>
            </a:endParaRPr>
          </a:p>
        </p:txBody>
      </p:sp>
      <p:sp>
        <p:nvSpPr>
          <p:cNvPr id="75" name="TextBox 15"/>
          <p:cNvSpPr txBox="1"/>
          <p:nvPr/>
        </p:nvSpPr>
        <p:spPr>
          <a:xfrm>
            <a:off x="8986646" y="1416978"/>
            <a:ext cx="3008963" cy="64804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실험관찰 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47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쪽</a:t>
            </a:r>
            <a:endPara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<a:solidFill>
                <a:srgbClr val="275214"/>
              </a:solidFill>
              <a:latin typeface="나눔스퀘어라운드 ExtraBold"/>
            </a:endParaRP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 rotWithShape="1">
          <a:blip r:embed="rId3"/>
          <a:srcRect l="41930"/>
          <a:stretch>
            <a:fillRect/>
          </a:stretch>
        </p:blipFill>
        <p:spPr>
          <a:xfrm>
            <a:off x="4414736" y="1416978"/>
            <a:ext cx="3698266" cy="347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9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5" grpId="1"/>
    </p:bldLst>
  </p:timing>
</p:sld>
</file>

<file path=ppt/slides/slide2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47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92793" y="1064570"/>
            <a:ext cx="10789041" cy="2364429"/>
          </a:xfrm>
          <a:prstGeom prst="rect">
            <a:avLst/>
          </a:prstGeom>
        </p:spPr>
      </p:pic>
      <p:sp>
        <p:nvSpPr>
          <p:cNvPr id="75" name="TextBox 80"/>
          <p:cNvSpPr txBox="1"/>
          <p:nvPr/>
        </p:nvSpPr>
        <p:spPr>
          <a:xfrm>
            <a:off x="1877331" y="1740603"/>
            <a:ext cx="1681970" cy="62273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6" name="TextBox 80"/>
          <p:cNvSpPr txBox="1"/>
          <p:nvPr/>
        </p:nvSpPr>
        <p:spPr>
          <a:xfrm>
            <a:off x="6345975" y="1740603"/>
            <a:ext cx="1681970" cy="62273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혈관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7" name="TextBox 80"/>
          <p:cNvSpPr txBox="1"/>
          <p:nvPr/>
        </p:nvSpPr>
        <p:spPr>
          <a:xfrm>
            <a:off x="2485310" y="2612038"/>
            <a:ext cx="1681970" cy="62273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80663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1" animBg="1"/>
      <p:bldP spid="77" grpId="2" animBg="1"/>
    </p:bldLst>
  </p:timing>
</p:sld>
</file>

<file path=ppt/slides/slide2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446445" y="1048950"/>
            <a:ext cx="5539740" cy="1081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xmlns:mc="http://schemas.openxmlformats.org/markup-compatibility/2006" xmlns:hp="http://schemas.haansoft.com/office/presentation/8.0" lang="en-US" altLang="ko-KR" sz="6500" mc:Ignorable="hp" hp:hslEmbossed="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&lt;</a:t>
            </a:r>
            <a:r>
              <a:rPr xmlns:mc="http://schemas.openxmlformats.org/markup-compatibility/2006" xmlns:hp="http://schemas.haansoft.com/office/presentation/8.0" lang="ko-KR" altLang="en-US" sz="6500" mc:Ignorable="hp" hp:hslEmbossed="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 활동</a:t>
            </a:r>
            <a:r>
              <a:rPr xmlns:mc="http://schemas.openxmlformats.org/markup-compatibility/2006" xmlns:hp="http://schemas.haansoft.com/office/presentation/8.0" lang="en-US" altLang="ko-KR" sz="6500" mc:Ignorable="hp" hp:hslEmbossed="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xmlns:mc="http://schemas.openxmlformats.org/markup-compatibility/2006" xmlns:hp="http://schemas.haansoft.com/office/presentation/8.0" lang="ko-KR" altLang="en-US" sz="6500" mc:Ignorable="hp" hp:hslEmbossed="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xmlns:mc="http://schemas.openxmlformats.org/markup-compatibility/2006" xmlns:hp="http://schemas.haansoft.com/office/presentation/8.0" lang="en-US" altLang="ko-KR" sz="6500" mc:Ignorable="hp" hp:hslEmbossed="0">
                <a:ln w="19050" cap="flat" cmpd="sng" algn="ctr">
                  <a:solidFill>
                    <a:srgbClr val="ffd700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glow rad="63500">
                    <a:schemeClr val="accent3">
                      <a:satMod val="175000"/>
                      <a:alpha val="50000"/>
                    </a:schemeClr>
                  </a:glow>
                  <a:outerShdw blurRad="76200" dist="76200" dir="2700000" sx="0" sy="0" algn="ctr" rotWithShape="0">
                    <a:srgbClr val="000000">
                      <a:alpha val="50000"/>
                    </a:srgbClr>
                  </a:outerShdw>
                </a:effectLst>
              </a:rPr>
              <a:t>&gt;</a:t>
            </a:r>
            <a:endParaRPr lang="en-US" altLang="ko-KR" sz="6500">
              <a:solidFill>
                <a:schemeClr val="lt1"/>
              </a:solidFill>
            </a:endParaRPr>
          </a:p>
        </p:txBody>
      </p:sp>
      <p:sp>
        <p:nvSpPr>
          <p:cNvPr id="20" name="사각형: 둥근 모서리 19"/>
          <p:cNvSpPr/>
          <p:nvPr/>
        </p:nvSpPr>
        <p:spPr>
          <a:xfrm>
            <a:off x="1278355" y="2253180"/>
            <a:ext cx="9735553" cy="3003282"/>
          </a:xfrm>
          <a:prstGeom prst="roundRect">
            <a:avLst>
              <a:gd name="adj" fmla="val 16667"/>
            </a:avLst>
          </a:prstGeom>
          <a:solidFill>
            <a:srgbClr val="faeec6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6407" y="3052033"/>
            <a:ext cx="11119186" cy="118468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xmlns:mc="http://schemas.openxmlformats.org/markup-compatibility/2006" xmlns:hp="http://schemas.haansoft.com/office/presentation/8.0" lang="ko-KR" altLang="en-US" sz="7200" b="0" spc="-300" mc:Ignorable="hp" hp:hslEmbossed="0">
                <a:ln w="12700">
                  <a:solidFill>
                    <a:srgbClr val="ffffff"/>
                  </a:solidFill>
                </a:ln>
                <a:solidFill>
                  <a:srgbClr val="333300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배달의민족 주아"/>
                <a:ea typeface="배달의민족 주아"/>
              </a:rPr>
              <a:t>순환 기관</a:t>
            </a:r>
            <a:endParaRPr xmlns:mc="http://schemas.openxmlformats.org/markup-compatibility/2006" xmlns:hp="http://schemas.haansoft.com/office/presentation/8.0" lang="ko-KR" altLang="en-US" sz="7200" b="0" spc="-300" mc:Ignorable="hp" hp:hslEmbossed="0">
              <a:ln w="12700">
                <a:solidFill>
                  <a:srgbClr val="ffffff"/>
                </a:solidFill>
              </a:ln>
              <a:solidFill>
                <a:srgbClr val="333300"/>
              </a:solidFill>
              <a:effectLst>
                <a:outerShdw blurRad="76200" dist="76200" dir="2700000" algn="ctr" rotWithShape="0">
                  <a:srgbClr val="000000">
                    <a:alpha val="50000"/>
                  </a:srgbClr>
                </a:outerShdw>
              </a:effectLst>
              <a:latin typeface="배달의민족 주아"/>
              <a:ea typeface="배달의민족 주아"/>
            </a:endParaRPr>
          </a:p>
        </p:txBody>
      </p:sp>
    </p:spTree>
  </p:cSld>
  <p:clrMapOvr>
    <a:masterClrMapping/>
  </p:clrMapOvr>
</p:sld>
</file>

<file path=ppt/slides/slide2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041591"/>
            <a:ext cx="11440028" cy="121093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우리가 생명을 유지하려면 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혈액이 온몸을 되풀이해 돌아야 합니다. 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731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044618"/>
            <a:ext cx="11440028" cy="121140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이것을 혈액의 </a:t>
            </a: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순환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이라고 하며, 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이에 관여하는 기관을 </a:t>
            </a:r>
            <a:r>
              <a:rPr lang="ko-KR" altLang="en-US" sz="3700" spc="-200">
                <a:solidFill>
                  <a:srgbClr val="ff0000"/>
                </a:solidFill>
                <a:effectLst/>
                <a:latin typeface="나눔스퀘어라운드 ExtraBold"/>
              </a:rPr>
              <a:t>순환 기관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이라고 합니다.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5842675" y="5044618"/>
            <a:ext cx="824724" cy="606619"/>
          </a:xfrm>
          <a:prstGeom prst="rect">
            <a:avLst/>
          </a:prstGeom>
          <a:solidFill>
            <a:srgbClr val="dfe6f7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842675" y="5649401"/>
            <a:ext cx="1787357" cy="606619"/>
          </a:xfrm>
          <a:prstGeom prst="rect">
            <a:avLst/>
          </a:prstGeom>
          <a:solidFill>
            <a:srgbClr val="dfe6f7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2808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1" animBg="1"/>
      <p:bldP spid="24" grpId="2" animBg="1"/>
      <p:bldP spid="23" grpId="3" animBg="1"/>
      <p:bldP spid="24" grpId="4" animBg="1"/>
    </p:bldLst>
  </p:timing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7" name="그룹 6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8" name="사각형: 둥근 모서리 7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학습안내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5" name="사각형: 둥근 모서리 14"/>
          <p:cNvSpPr/>
          <p:nvPr/>
        </p:nvSpPr>
        <p:spPr>
          <a:xfrm>
            <a:off x="1236997" y="3579394"/>
            <a:ext cx="10057651" cy="992605"/>
          </a:xfrm>
          <a:prstGeom prst="roundRect">
            <a:avLst>
              <a:gd name="adj" fmla="val 16667"/>
            </a:avLst>
          </a:prstGeom>
          <a:noFill/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사각형: 둥근 모서리 15"/>
          <p:cNvSpPr/>
          <p:nvPr/>
        </p:nvSpPr>
        <p:spPr>
          <a:xfrm>
            <a:off x="1236997" y="4802605"/>
            <a:ext cx="10057651" cy="992605"/>
          </a:xfrm>
          <a:prstGeom prst="roundRect">
            <a:avLst>
              <a:gd name="adj" fmla="val 16667"/>
            </a:avLst>
          </a:prstGeom>
          <a:noFill/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977566" y="3840079"/>
            <a:ext cx="511342" cy="358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ko-KR" altLang="en-US"/>
          </a:p>
        </p:txBody>
      </p:sp>
      <p:grpSp>
        <p:nvGrpSpPr>
          <p:cNvPr id="44" name="그룹 43"/>
          <p:cNvGrpSpPr/>
          <p:nvPr/>
        </p:nvGrpSpPr>
        <p:grpSpPr>
          <a:xfrm rot="0">
            <a:off x="736934" y="3579394"/>
            <a:ext cx="1000125" cy="992607"/>
            <a:chOff x="736934" y="3579394"/>
            <a:chExt cx="1000125" cy="992607"/>
          </a:xfrm>
        </p:grpSpPr>
        <p:sp>
          <p:nvSpPr>
            <p:cNvPr id="13" name="타원 12"/>
            <p:cNvSpPr/>
            <p:nvPr/>
          </p:nvSpPr>
          <p:spPr>
            <a:xfrm>
              <a:off x="736934" y="3579394"/>
              <a:ext cx="1000125" cy="992605"/>
            </a:xfrm>
            <a:prstGeom prst="ellipse">
              <a:avLst/>
            </a:prstGeom>
            <a:solidFill>
              <a:srgbClr val="fff7cc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88482" y="3662312"/>
              <a:ext cx="244127" cy="9096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5400">
                  <a:ln w="19050" cap="flat" cmpd="sng" algn="ctr">
                    <a:solidFill>
                      <a:srgbClr val="80808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dk1"/>
                  </a:solidFill>
                  <a:effectLst/>
                  <a:latin typeface="나눔스퀘어라운드 ExtraBold"/>
                </a:rPr>
                <a:t>1</a:t>
              </a:r>
              <a:endParaRPr lang="en-US" altLang="ko-KR" sz="5400">
                <a:solidFill>
                  <a:schemeClr val="dk1"/>
                </a:solidFill>
                <a:latin typeface="나눔스퀘어라운드 ExtraBold"/>
              </a:endParaRPr>
            </a:p>
          </p:txBody>
        </p:sp>
      </p:grpSp>
      <p:grpSp>
        <p:nvGrpSpPr>
          <p:cNvPr id="45" name="그룹 44"/>
          <p:cNvGrpSpPr/>
          <p:nvPr/>
        </p:nvGrpSpPr>
        <p:grpSpPr>
          <a:xfrm rot="0">
            <a:off x="736934" y="4802605"/>
            <a:ext cx="1000125" cy="992606"/>
            <a:chOff x="736934" y="4802605"/>
            <a:chExt cx="1000125" cy="992606"/>
          </a:xfrm>
        </p:grpSpPr>
        <p:sp>
          <p:nvSpPr>
            <p:cNvPr id="14" name="타원 13"/>
            <p:cNvSpPr/>
            <p:nvPr/>
          </p:nvSpPr>
          <p:spPr>
            <a:xfrm>
              <a:off x="736934" y="4802605"/>
              <a:ext cx="1000125" cy="992605"/>
            </a:xfrm>
            <a:prstGeom prst="ellipse">
              <a:avLst/>
            </a:prstGeom>
            <a:solidFill>
              <a:srgbClr val="cdf2e4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26581" y="4885523"/>
              <a:ext cx="697030" cy="909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5400">
                  <a:ln w="19050" cap="flat" cmpd="sng" algn="ctr">
                    <a:solidFill>
                      <a:srgbClr val="80808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dk1"/>
                  </a:solidFill>
                  <a:effectLst/>
                  <a:latin typeface="나눔스퀘어라운드 ExtraBold"/>
                </a:rPr>
                <a:t>2</a:t>
              </a:r>
              <a:endParaRPr lang="en-US" altLang="ko-KR" sz="5400">
                <a:solidFill>
                  <a:schemeClr val="dk1"/>
                </a:solidFill>
                <a:latin typeface="나눔스퀘어라운드 ExtraBold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30490" y="6288303"/>
            <a:ext cx="3964158" cy="38681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r">
              <a:spcBef>
                <a:spcPts val="0"/>
              </a:spcBef>
              <a:defRPr/>
            </a:pPr>
            <a:r>
              <a:rPr lang="ko-KR" altLang="en-US" sz="2000" spc="-10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과학 </a:t>
            </a:r>
            <a:r>
              <a:rPr lang="en-US" altLang="ko-KR" sz="2000" spc="-10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86-87</a:t>
            </a:r>
            <a:r>
              <a:rPr lang="ko-KR" altLang="en-US" sz="2000" spc="-10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쪽  실험관찰 </a:t>
            </a:r>
            <a:r>
              <a:rPr lang="en-US" altLang="ko-KR" sz="2000" spc="-10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46-47</a:t>
            </a:r>
            <a:r>
              <a:rPr lang="ko-KR" altLang="en-US" sz="2000" spc="-100">
                <a:ln w="9525">
                  <a:solidFill>
                    <a:srgbClr val="67530e"/>
                  </a:solidFill>
                </a:ln>
                <a:solidFill>
                  <a:schemeClr val="lt1"/>
                </a:solidFill>
                <a:effectLst/>
                <a:latin typeface="나눔스퀘어라운드 ExtraBold"/>
              </a:rPr>
              <a:t>쪽  </a:t>
            </a:r>
            <a:endParaRPr lang="ko-KR" altLang="en-US" sz="2000" spc="-100">
              <a:solidFill>
                <a:schemeClr val="lt1"/>
              </a:solidFill>
              <a:latin typeface="나눔스퀘어라운드 Extra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57638" y="3788142"/>
            <a:ext cx="8969191" cy="64633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defTabSz="914400">
              <a:spcBef>
                <a:spcPts val="0"/>
              </a:spcBef>
              <a:buNone/>
              <a:defRPr/>
            </a:pPr>
            <a:r>
              <a:rPr lang="en-US" altLang="ko-KR" sz="3600" spc="-300">
                <a:solidFill>
                  <a:srgbClr val="404040"/>
                </a:solidFill>
                <a:latin typeface="나눔스퀘어라운드 ExtraBold"/>
              </a:rPr>
              <a:t>순환 기관의 구조와 기능 알아보기</a:t>
            </a:r>
            <a:endParaRPr lang="en-US" altLang="ko-KR" sz="3600" spc="-300">
              <a:solidFill>
                <a:srgbClr val="404040"/>
              </a:solidFill>
              <a:latin typeface="나눔스퀘어라운드 Extra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77690" y="4979369"/>
            <a:ext cx="9604698" cy="64633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defTabSz="914400">
              <a:spcBef>
                <a:spcPts val="0"/>
              </a:spcBef>
              <a:buNone/>
              <a:defRPr/>
            </a:pPr>
            <a:r>
              <a:rPr lang="ko-KR" altLang="en-US" sz="3600" spc="-300">
                <a:solidFill>
                  <a:srgbClr val="404040"/>
                </a:solidFill>
                <a:latin typeface="나눔스퀘어라운드 ExtraBold"/>
              </a:rPr>
              <a:t>순환 기관</a:t>
            </a:r>
            <a:endParaRPr lang="ko-KR" altLang="en-US" sz="3600" spc="-300">
              <a:solidFill>
                <a:srgbClr val="404040"/>
              </a:solidFill>
              <a:latin typeface="나눔스퀘어라운드 ExtraBold"/>
            </a:endParaRPr>
          </a:p>
        </p:txBody>
      </p:sp>
      <p:sp>
        <p:nvSpPr>
          <p:cNvPr id="46" name="TextBox 21"/>
          <p:cNvSpPr txBox="1"/>
          <p:nvPr/>
        </p:nvSpPr>
        <p:spPr>
          <a:xfrm>
            <a:off x="450650" y="1256897"/>
            <a:ext cx="11332947" cy="188444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1800" b="1" i="0" u="none" strike="noStrike" kern="1000" cap="none" spc="-200" normalizeH="0" baseline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e500"/>
                </a:solidFill>
                <a:effectLst/>
                <a:latin typeface="배달의민족 주아"/>
                <a:ea typeface="배달의민족 주아"/>
              </a:rPr>
              <a:t>4.</a:t>
            </a:r>
            <a:r>
              <a:rPr kumimoji="0" lang="ko-KR" altLang="en-US" sz="11800" b="1" i="0" u="none" strike="noStrike" kern="1000" cap="none" spc="-200" normalizeH="0" baseline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e500"/>
                </a:solidFill>
                <a:effectLst/>
                <a:latin typeface="배달의민족 주아"/>
                <a:ea typeface="배달의민족 주아"/>
              </a:rPr>
              <a:t> </a:t>
            </a:r>
            <a:r>
              <a:rPr kumimoji="0" lang="ko-KR" altLang="en-US" sz="9600" b="1" i="0" u="none" strike="noStrike" kern="1000" cap="none" spc="-200" normalizeH="0" baseline="0">
                <a:ln w="19050" cap="flat" cmpd="sng" algn="ctr">
                  <a:solidFill>
                    <a:srgbClr val="254f13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ffe500"/>
                </a:solidFill>
                <a:effectLst/>
                <a:latin typeface="배달의민족 주아"/>
                <a:ea typeface="배달의민족 주아"/>
              </a:rPr>
              <a:t>우리 몸의 구조와 기능</a:t>
            </a:r>
            <a:endParaRPr kumimoji="0" lang="ko-KR" altLang="en-US" sz="9600" b="1" i="0" u="none" strike="noStrike" kern="1000" cap="none" spc="-200" normalizeH="0" baseline="0">
              <a:solidFill>
                <a:srgbClr val="ffe500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2006" y="2849467"/>
            <a:ext cx="10968664" cy="63477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600" spc="-300">
                <a:solidFill>
                  <a:srgbClr val="404040"/>
                </a:solidFill>
                <a:latin typeface="나눔스퀘어라운드 ExtraBold"/>
              </a:rPr>
              <a:t>- </a:t>
            </a:r>
            <a:r>
              <a:rPr lang="ko-KR" altLang="en-US" sz="3600" spc="-300">
                <a:solidFill>
                  <a:srgbClr val="404040"/>
                </a:solidFill>
                <a:latin typeface="나눔스퀘어라운드 ExtraBold"/>
              </a:rPr>
              <a:t>혈액은 우리 몸에서 어떻게 이동할까요 </a:t>
            </a:r>
            <a:r>
              <a:rPr lang="en-US" altLang="ko-KR" sz="3600" spc="-300">
                <a:solidFill>
                  <a:srgbClr val="404040"/>
                </a:solidFill>
                <a:latin typeface="나눔스퀘어라운드 ExtraBold"/>
              </a:rPr>
              <a:t>-</a:t>
            </a:r>
            <a:endParaRPr lang="en-US" altLang="ko-KR" sz="3600" spc="-300">
              <a:solidFill>
                <a:srgbClr val="404040"/>
              </a:solidFill>
              <a:latin typeface="나눔스퀘어라운드 ExtraBold"/>
            </a:endParaRPr>
          </a:p>
        </p:txBody>
      </p:sp>
      <p:grpSp>
        <p:nvGrpSpPr>
          <p:cNvPr id="2" name="그룹 1"/>
          <p:cNvGrpSpPr/>
          <p:nvPr/>
        </p:nvGrpSpPr>
        <p:grpSpPr>
          <a:xfrm rot="0">
            <a:off x="9178705" y="642560"/>
            <a:ext cx="2456192" cy="595444"/>
            <a:chOff x="9178705" y="642560"/>
            <a:chExt cx="2456192" cy="595444"/>
          </a:xfrm>
        </p:grpSpPr>
        <p:pic>
          <p:nvPicPr>
            <p:cNvPr id="11" name="_x412420936" descr="EMB0000465c20ab"/>
            <p:cNvPicPr>
              <a:picLocks noChangeAspect="1" noChangeArrowheads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10151648" y="795421"/>
              <a:ext cx="1483249" cy="268804"/>
            </a:xfrm>
            <a:prstGeom prst="rect">
              <a:avLst/>
            </a:prstGeom>
            <a:noFill/>
            <a:ln/>
          </p:spPr>
        </p:pic>
        <p:sp>
          <p:nvSpPr>
            <p:cNvPr id="12" name="TextBox 24"/>
            <p:cNvSpPr txBox="1"/>
            <p:nvPr/>
          </p:nvSpPr>
          <p:spPr>
            <a:xfrm>
              <a:off x="9774149" y="727013"/>
              <a:ext cx="377498" cy="40562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indent="0" algn="l" defTabSz="914400" rtl="0" eaLnBrk="1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None/>
                <a:defRPr/>
              </a:pPr>
              <a:r>
                <a:rPr kumimoji="0" lang="en-US" altLang="ko-KR" sz="1600" b="0" i="0" u="none" strike="noStrike" kern="1200" cap="none" spc="-180" normalizeH="0" baseline="0">
                  <a:solidFill>
                    <a:schemeClr val="dk1"/>
                  </a:solidFill>
                  <a:latin typeface="나눔스퀘어라운드 ExtraBold"/>
                </a:rPr>
                <a:t> x  </a:t>
              </a:r>
              <a:endParaRPr kumimoji="0" lang="en-US" altLang="ko-KR" sz="1600" b="0" i="0" u="none" strike="noStrike" kern="1200" cap="none" spc="-180" normalizeH="0" baseline="0">
                <a:solidFill>
                  <a:schemeClr val="dk1"/>
                </a:solidFill>
                <a:latin typeface="나눔스퀘어라운드 ExtraBold"/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9178705" y="642560"/>
              <a:ext cx="595444" cy="59544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1" animBg="1"/>
    </p:bldLst>
  </p:timing>
</p:sld>
</file>

<file path=ppt/slides/slide3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209844"/>
            <a:ext cx="11440028" cy="65150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순환 기관에는 어떤 것들이 있을까요</a:t>
            </a: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?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3510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209844"/>
            <a:ext cx="11440028" cy="65150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순환 기관에는 </a:t>
            </a: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심장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과 </a:t>
            </a: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혈관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이 있습니다. 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3365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044618"/>
            <a:ext cx="11440028" cy="1208101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과학 87쪽의 그림을 보고 심장과 혈관의 생김새와 위치를 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이야기해 볼까요?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7827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044618"/>
            <a:ext cx="11440028" cy="121140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심장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은 자신의 주먹만 한 크기이며, 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가슴 중앙에서 왼쪽으로 약간 치우쳐 있습니다.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4242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196612"/>
            <a:ext cx="11440028" cy="64942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혈관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은 온몸에 퍼져 있습니다.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9811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257410"/>
            <a:ext cx="11440028" cy="64942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심장과 혈관은 어떤 일을 할까요?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3745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044618"/>
            <a:ext cx="11440028" cy="121140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심장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은 끊임없이 혈액을 내보내고 받아들입니다.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혈관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은 혈액이 이동하는 통로입니다.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8747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044618"/>
            <a:ext cx="11440028" cy="121140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심장에서 나온 혈액은 </a:t>
            </a: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혈관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을 따라 온몸을 돌고, 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다시 심장으로 돌아오는 과정을 반복합니다.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8725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257410"/>
            <a:ext cx="11440028" cy="64942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혈액은 어떤 일을 할까요?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4059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044618"/>
            <a:ext cx="11440028" cy="121140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혈액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은 혈관을 따라 이동하면서 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산소와 영양소를 온몸으로 운반합니다. 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4256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 rot="0">
            <a:off x="536407" y="928634"/>
            <a:ext cx="11119186" cy="4327828"/>
            <a:chOff x="536407" y="928634"/>
            <a:chExt cx="11119186" cy="4327828"/>
          </a:xfrm>
        </p:grpSpPr>
        <p:sp>
          <p:nvSpPr>
            <p:cNvPr id="11" name="사각형: 둥근 모서리 10"/>
            <p:cNvSpPr/>
            <p:nvPr/>
          </p:nvSpPr>
          <p:spPr>
            <a:xfrm>
              <a:off x="1278355" y="2253180"/>
              <a:ext cx="9735553" cy="3003282"/>
            </a:xfrm>
            <a:prstGeom prst="roundRect">
              <a:avLst>
                <a:gd name="adj" fmla="val 16667"/>
              </a:avLst>
            </a:prstGeom>
            <a:solidFill>
              <a:srgbClr val="faeec6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6407" y="2677096"/>
              <a:ext cx="11119186" cy="2273999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lvl="0" algn="ctr">
                <a:spcBef>
                  <a:spcPts val="0"/>
                </a:spcBef>
                <a:defRPr/>
              </a:pPr>
              <a:r>
                <a:rPr xmlns:mc="http://schemas.openxmlformats.org/markup-compatibility/2006" xmlns:hp="http://schemas.haansoft.com/office/presentation/8.0" lang="en-US" altLang="ko-KR" sz="7200" b="1" spc="-200" mc:Ignorable="hp" hp:hslEmbossed="0">
                  <a:ln w="12700">
                    <a:solidFill>
                      <a:schemeClr val="lt1"/>
                    </a:solidFill>
                  </a:ln>
                  <a:solidFill>
                    <a:schemeClr val="dk1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순환 기관의 구조와 기능 </a:t>
              </a:r>
              <a:endParaRPr xmlns:mc="http://schemas.openxmlformats.org/markup-compatibility/2006" xmlns:hp="http://schemas.haansoft.com/office/presentation/8.0" lang="en-US" altLang="ko-KR" sz="7200" b="1" spc="-200" mc:Ignorable="hp" hp:hslEmbossed="0">
                <a:ln w="12700">
                  <a:solidFill>
                    <a:schemeClr val="lt1"/>
                  </a:solidFill>
                </a:ln>
                <a:solidFill>
                  <a:schemeClr val="dk1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배달의민족 주아"/>
                <a:ea typeface="배달의민족 주아"/>
              </a:endParaRPr>
            </a:p>
            <a:p>
              <a:pPr lvl="0" algn="ctr">
                <a:spcBef>
                  <a:spcPts val="0"/>
                </a:spcBef>
                <a:defRPr/>
              </a:pPr>
              <a:r>
                <a:rPr xmlns:mc="http://schemas.openxmlformats.org/markup-compatibility/2006" xmlns:hp="http://schemas.haansoft.com/office/presentation/8.0" lang="en-US" altLang="ko-KR" sz="7200" b="1" spc="-200" mc:Ignorable="hp" hp:hslEmbossed="0">
                  <a:ln w="12700">
                    <a:solidFill>
                      <a:schemeClr val="lt1"/>
                    </a:solidFill>
                  </a:ln>
                  <a:solidFill>
                    <a:schemeClr val="dk1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알아보기</a:t>
              </a:r>
              <a:endParaRPr xmlns:mc="http://schemas.openxmlformats.org/markup-compatibility/2006" xmlns:hp="http://schemas.haansoft.com/office/presentation/8.0" lang="en-US" altLang="ko-KR" sz="7200" b="1" spc="-200" mc:Ignorable="hp" hp:hslEmbossed="0">
                <a:ln w="12700">
                  <a:solidFill>
                    <a:schemeClr val="lt1"/>
                  </a:solidFill>
                </a:ln>
                <a:solidFill>
                  <a:schemeClr val="dk1"/>
                </a:solidFill>
                <a:effectLst>
                  <a:outerShdw blurRad="76200" dist="76200" dir="2700000" algn="ctr" rotWithShape="0">
                    <a:srgbClr val="000000">
                      <a:alpha val="50000"/>
                    </a:srgbClr>
                  </a:outerShdw>
                </a:effectLst>
                <a:latin typeface="배달의민족 주아"/>
                <a:ea typeface="배달의민족 주아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26130" y="928634"/>
              <a:ext cx="5539740" cy="10812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xmlns:mc="http://schemas.openxmlformats.org/markup-compatibility/2006" xmlns:hp="http://schemas.haansoft.com/office/presentation/8.0" lang="en-US" altLang="ko-KR" sz="6500" mc:Ignorable="hp" hp:hslEmbossed="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&lt;</a:t>
              </a:r>
              <a:r>
                <a:rPr xmlns:mc="http://schemas.openxmlformats.org/markup-compatibility/2006" xmlns:hp="http://schemas.haansoft.com/office/presentation/8.0" lang="ko-KR" altLang="en-US" sz="6500" mc:Ignorable="hp" hp:hslEmbossed="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 활동</a:t>
              </a:r>
              <a:r>
                <a:rPr xmlns:mc="http://schemas.openxmlformats.org/markup-compatibility/2006" xmlns:hp="http://schemas.haansoft.com/office/presentation/8.0" lang="en-US" altLang="ko-KR" sz="6500" mc:Ignorable="hp" hp:hslEmbossed="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1</a:t>
              </a:r>
              <a:r>
                <a:rPr xmlns:mc="http://schemas.openxmlformats.org/markup-compatibility/2006" xmlns:hp="http://schemas.haansoft.com/office/presentation/8.0" lang="ko-KR" altLang="en-US" sz="6500" mc:Ignorable="hp" hp:hslEmbossed="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 </a:t>
              </a:r>
              <a:r>
                <a:rPr xmlns:mc="http://schemas.openxmlformats.org/markup-compatibility/2006" xmlns:hp="http://schemas.haansoft.com/office/presentation/8.0" lang="en-US" altLang="ko-KR" sz="6500" mc:Ignorable="hp" hp:hslEmbossed="0">
                  <a:ln w="19050" cap="flat" cmpd="sng" algn="ctr">
                    <a:solidFill>
                      <a:srgbClr val="ffd700"/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lt1"/>
                  </a:solidFill>
                  <a:effectLst>
                    <a:glow rad="63500">
                      <a:schemeClr val="accent3">
                        <a:satMod val="175000"/>
                        <a:alpha val="50000"/>
                      </a:schemeClr>
                    </a:glow>
                    <a:outerShdw blurRad="76200" dist="76200" dir="2700000" sx="0" sy="0" algn="ctr" rotWithShape="0">
                      <a:srgbClr val="000000">
                        <a:alpha val="50000"/>
                      </a:srgbClr>
                    </a:outerShdw>
                  </a:effectLst>
                </a:rPr>
                <a:t>&gt;</a:t>
              </a:r>
              <a:endParaRPr lang="en-US" altLang="ko-KR" sz="6500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</p:sld>
</file>

<file path=ppt/slides/slide4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6" y="5267542"/>
            <a:ext cx="11440028" cy="649427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또 몸에서 생긴 이산화 탄소와 노폐물도 운반합니다.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순환 기관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4986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학습동영상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553200" y="3886200"/>
            <a:ext cx="0" cy="0"/>
          </a:xfrm>
          <a:prstGeom prst="rect">
            <a:avLst/>
          </a:prstGeom>
        </p:spPr>
      </p:pic>
      <p:grpSp>
        <p:nvGrpSpPr>
          <p:cNvPr id="85" name="그룹 84"/>
          <p:cNvGrpSpPr/>
          <p:nvPr/>
        </p:nvGrpSpPr>
        <p:grpSpPr>
          <a:xfrm rot="0">
            <a:off x="2170196" y="1322723"/>
            <a:ext cx="8106778" cy="3917526"/>
            <a:chOff x="2170196" y="1322723"/>
            <a:chExt cx="8106778" cy="3917526"/>
          </a:xfrm>
        </p:grpSpPr>
        <p:sp>
          <p:nvSpPr>
            <p:cNvPr id="86" name="">
              <a:hlinkClick r:id="rId3" highlightClick="1"/>
            </p:cNvPr>
            <p:cNvSpPr/>
            <p:nvPr/>
          </p:nvSpPr>
          <p:spPr>
            <a:xfrm>
              <a:off x="8432132" y="3206662"/>
              <a:ext cx="1844842" cy="1802233"/>
            </a:xfrm>
            <a:prstGeom prst="actionButtonForwardNext">
              <a:avLst/>
            </a:prstGeom>
            <a:solidFill>
              <a:srgbClr val="c0cde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pic>
          <p:nvPicPr>
            <p:cNvPr id="87" name="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2170196" y="1322723"/>
              <a:ext cx="6036844" cy="3917526"/>
            </a:xfrm>
            <a:prstGeom prst="rect">
              <a:avLst/>
            </a:prstGeom>
          </p:spPr>
        </p:pic>
        <p:sp>
          <p:nvSpPr>
            <p:cNvPr id="88" name=""/>
            <p:cNvSpPr txBox="1"/>
            <p:nvPr/>
          </p:nvSpPr>
          <p:spPr>
            <a:xfrm>
              <a:off x="2575620" y="2325649"/>
              <a:ext cx="5038680" cy="87284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순환 및 순환 기관</a:t>
              </a:r>
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<a:solidFill>
                  <a:srgbClr val="333300"/>
                </a:solidFill>
                <a:latin typeface="Calibri"/>
                <a:ea typeface="나눔스퀘어라운드 ExtraBold"/>
                <a:cs typeface="Times New Roman"/>
              </a:endParaRPr>
            </a:p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(</a:t>
              </a:r>
              <a:r>
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아이스크림</a:t>
              </a: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)</a:t>
              </a: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333300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3439076"/>
      </p:ext>
    </p:extLst>
  </p:cSld>
  <p:clrMapOvr>
    <a:masterClrMapping/>
  </p:clrMapOvr>
</p:sld>
</file>

<file path=ppt/slides/slide4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6" y="5028976"/>
            <a:ext cx="11440028" cy="1207994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심폐 소생술을 할 때, 가슴 중앙을 강하게 누르는 까닭은 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무엇일까요?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생각 키우기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27" name="TextBox 15"/>
          <p:cNvSpPr txBox="1"/>
          <p:nvPr/>
        </p:nvSpPr>
        <p:spPr>
          <a:xfrm>
            <a:off x="8986646" y="1416978"/>
            <a:ext cx="3008963" cy="64804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실험관찰 </a:t>
            </a:r>
            <a:r>
              <a:rPr xmlns:mc="http://schemas.openxmlformats.org/markup-compatibility/2006" xmlns:hp="http://schemas.haansoft.com/office/presentation/8.0" kumimoji="0" lang="en-US" altLang="ko-KR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47</a:t>
            </a:r>
            <a:r>
              <a: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  <a:solidFill>
                  <a:srgbClr val="275214"/>
                </a:solidFill>
                <a:latin typeface="나눔스퀘어라운드 ExtraBold"/>
              </a:rPr>
              <a:t>쪽</a:t>
            </a:r>
            <a:endParaRPr xmlns:mc="http://schemas.openxmlformats.org/markup-compatibility/2006" xmlns:hp="http://schemas.haansoft.com/office/presentation/8.0" kumimoji="0" lang="ko-KR" altLang="en-US" sz="3700" b="0" i="0" u="none" strike="noStrike" kern="1200" cap="none" spc="-200" normalizeH="0" baseline="0" mc:Ignorable="hp" hp:hslEmbossed="0">
              <a:solidFill>
                <a:srgbClr val="275214"/>
              </a:solidFill>
              <a:latin typeface="나눔스퀘어라운드 ExtraBold"/>
            </a:endParaRPr>
          </a:p>
        </p:txBody>
      </p:sp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04837" y="2214562"/>
            <a:ext cx="109823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3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7" grpId="1"/>
    </p:bldLst>
  </p:timing>
</p:sld>
</file>

<file path=ppt/slides/slide4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학습동영상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553200" y="3886200"/>
            <a:ext cx="0" cy="0"/>
          </a:xfrm>
          <a:prstGeom prst="rect">
            <a:avLst/>
          </a:prstGeom>
        </p:spPr>
      </p:pic>
      <p:grpSp>
        <p:nvGrpSpPr>
          <p:cNvPr id="85" name="그룹 84"/>
          <p:cNvGrpSpPr/>
          <p:nvPr/>
        </p:nvGrpSpPr>
        <p:grpSpPr>
          <a:xfrm rot="0">
            <a:off x="2170196" y="1322723"/>
            <a:ext cx="8106778" cy="3917526"/>
            <a:chOff x="2170196" y="1322723"/>
            <a:chExt cx="8106778" cy="3917526"/>
          </a:xfrm>
        </p:grpSpPr>
        <p:sp>
          <p:nvSpPr>
            <p:cNvPr id="86" name="">
              <a:hlinkClick r:id="rId3" highlightClick="1"/>
            </p:cNvPr>
            <p:cNvSpPr/>
            <p:nvPr/>
          </p:nvSpPr>
          <p:spPr>
            <a:xfrm>
              <a:off x="8432132" y="3206662"/>
              <a:ext cx="1844842" cy="1802233"/>
            </a:xfrm>
            <a:prstGeom prst="actionButtonForwardNext">
              <a:avLst/>
            </a:prstGeom>
            <a:solidFill>
              <a:srgbClr val="c0cde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pic>
          <p:nvPicPr>
            <p:cNvPr id="87" name="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2170196" y="1322723"/>
              <a:ext cx="6036844" cy="3917526"/>
            </a:xfrm>
            <a:prstGeom prst="rect">
              <a:avLst/>
            </a:prstGeom>
          </p:spPr>
        </p:pic>
        <p:sp>
          <p:nvSpPr>
            <p:cNvPr id="88" name=""/>
            <p:cNvSpPr txBox="1"/>
            <p:nvPr/>
          </p:nvSpPr>
          <p:spPr>
            <a:xfrm>
              <a:off x="2575620" y="2325649"/>
              <a:ext cx="5038680" cy="135862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소중한 생명을 살리는 </a:t>
              </a:r>
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<a:solidFill>
                  <a:srgbClr val="333300"/>
                </a:solidFill>
                <a:latin typeface="Calibri"/>
                <a:ea typeface="나눔스퀘어라운드 ExtraBold"/>
                <a:cs typeface="Times New Roman"/>
              </a:endParaRPr>
            </a:p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심폐소생술을 기억하세요!</a:t>
              </a:r>
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<a:solidFill>
                  <a:srgbClr val="333300"/>
                </a:solidFill>
                <a:latin typeface="Calibri"/>
                <a:ea typeface="나눔스퀘어라운드 ExtraBold"/>
                <a:cs typeface="Times New Roman"/>
              </a:endParaRPr>
            </a:p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(</a:t>
              </a:r>
              <a:r>
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행정안전부</a:t>
              </a: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TV)</a:t>
              </a: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333300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6436808"/>
      </p:ext>
    </p:extLst>
  </p:cSld>
  <p:clrMapOvr>
    <a:masterClrMapping/>
  </p:clrMapOvr>
</p:sld>
</file>

<file path=ppt/slides/slide4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47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09598" y="846137"/>
            <a:ext cx="10915651" cy="2767213"/>
          </a:xfrm>
          <a:prstGeom prst="rect">
            <a:avLst/>
          </a:prstGeom>
        </p:spPr>
      </p:pic>
      <p:sp>
        <p:nvSpPr>
          <p:cNvPr id="75" name="TextBox 80"/>
          <p:cNvSpPr txBox="1"/>
          <p:nvPr/>
        </p:nvSpPr>
        <p:spPr>
          <a:xfrm>
            <a:off x="2212736" y="2711683"/>
            <a:ext cx="7295643" cy="62016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심장을 눌러 혈액을 순환시키기 위해서이다.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1985930730"/>
      </p:ext>
    </p:extLst>
  </p:cSld>
  <p:clrMapOvr>
    <a:masterClrMapping/>
  </p:clrMapOvr>
</p:sld>
</file>

<file path=ppt/slides/slide4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209844"/>
            <a:ext cx="11440028" cy="65150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순환 기관에는 </a:t>
            </a: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심장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과 </a:t>
            </a: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혈관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이 있습니다. 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정리하기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  <p:sp>
        <p:nvSpPr>
          <p:cNvPr id="27" name="직사각형 26"/>
          <p:cNvSpPr/>
          <p:nvPr/>
        </p:nvSpPr>
        <p:spPr>
          <a:xfrm>
            <a:off x="5271276" y="5232287"/>
            <a:ext cx="824724" cy="606619"/>
          </a:xfrm>
          <a:prstGeom prst="rect">
            <a:avLst/>
          </a:prstGeom>
          <a:solidFill>
            <a:srgbClr val="dfe6f7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6497367" y="5209844"/>
            <a:ext cx="824724" cy="606619"/>
          </a:xfrm>
          <a:prstGeom prst="rect">
            <a:avLst/>
          </a:prstGeom>
          <a:solidFill>
            <a:srgbClr val="dfe6f7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5243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7" grpId="1" animBg="1"/>
      <p:bldP spid="28" grpId="2" animBg="1"/>
      <p:bldP spid="27" grpId="3" animBg="1"/>
      <p:bldP spid="28" grpId="4" animBg="1"/>
    </p:bldLst>
  </p:timing>
</p:sld>
</file>

<file path=ppt/slides/slide4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044618"/>
            <a:ext cx="11440028" cy="121140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심장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은 끊임없이 혈액을 내보내고 받아들입니다.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혈관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은 혈액이 이동하는 통로입니다.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정리하기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  <p:sp>
        <p:nvSpPr>
          <p:cNvPr id="27" name="직사각형 26"/>
          <p:cNvSpPr/>
          <p:nvPr/>
        </p:nvSpPr>
        <p:spPr>
          <a:xfrm>
            <a:off x="1789483" y="5044618"/>
            <a:ext cx="824724" cy="606619"/>
          </a:xfrm>
          <a:prstGeom prst="rect">
            <a:avLst/>
          </a:prstGeom>
          <a:solidFill>
            <a:srgbClr val="dfe6f7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853446" y="5650319"/>
            <a:ext cx="824724" cy="606619"/>
          </a:xfrm>
          <a:prstGeom prst="rect">
            <a:avLst/>
          </a:prstGeom>
          <a:solidFill>
            <a:srgbClr val="dfe6f7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2689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7" grpId="1" animBg="1"/>
      <p:bldP spid="28" grpId="2" animBg="1"/>
      <p:bldP spid="27" grpId="3" animBg="1"/>
      <p:bldP spid="28" grpId="4" animBg="1"/>
    </p:bldLst>
  </p:timing>
</p:sld>
</file>

<file path=ppt/slides/slide4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5" y="5044618"/>
            <a:ext cx="11440028" cy="121140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ff0000"/>
                </a:solidFill>
                <a:latin typeface="나눔스퀘어라운드 ExtraBold"/>
              </a:rPr>
              <a:t>혈액</a:t>
            </a: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은 혈관을 따라 이동하면서 산소와 영양소를 온몸으로 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ko-KR" altLang="en-US" sz="3700" spc="-200">
                <a:solidFill>
                  <a:srgbClr val="333300"/>
                </a:solidFill>
                <a:latin typeface="나눔스퀘어라운드 ExtraBold"/>
              </a:rPr>
              <a:t>운반하고, 몸에서 생긴 이산화 탄소와 노폐물도 운반합니다.</a:t>
            </a:r>
            <a:endParaRPr lang="ko-KR" altLang="en-US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2" name="그룹 2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3" name="직사각형 3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4" name="TextBox 3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정리하기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  <p:sp>
        <p:nvSpPr>
          <p:cNvPr id="27" name="직사각형 26"/>
          <p:cNvSpPr/>
          <p:nvPr/>
        </p:nvSpPr>
        <p:spPr>
          <a:xfrm>
            <a:off x="968712" y="5044618"/>
            <a:ext cx="824724" cy="606619"/>
          </a:xfrm>
          <a:prstGeom prst="rect">
            <a:avLst/>
          </a:prstGeom>
          <a:solidFill>
            <a:srgbClr val="dfe6f7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8754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7" grpId="1" animBg="1"/>
      <p:bldP spid="27" grpId="2" animBg="1"/>
    </p:bldLst>
  </p:timing>
</p:sld>
</file>

<file path=ppt/slides/slide4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375985" y="5376430"/>
            <a:ext cx="11440028" cy="65099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3.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완성한 우리 학교 동물 안내도의 잘된 점을 이야기해 봅시다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.</a:t>
            </a:r>
            <a:endParaRPr kumimoji="0" lang="en-US" altLang="ko-KR" sz="3700" b="0" i="0" u="none" strike="noStrike" kern="1200" cap="none" spc="-200" normalizeH="0" baseline="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" name="사각형: 둥근 모서리 10"/>
            <p:cNvSpPr/>
            <p:nvPr/>
          </p:nvSpPr>
          <p:spPr>
            <a:xfrm>
              <a:off x="3574382" y="125754"/>
              <a:ext cx="5043235" cy="516806"/>
            </a:xfrm>
            <a:prstGeom prst="roundRect">
              <a:avLst>
                <a:gd name="adj" fmla="val 16667"/>
              </a:avLst>
            </a:prstGeom>
            <a:solidFill>
              <a:srgbClr val="2d3d5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grpSp>
        <p:nvGrpSpPr>
          <p:cNvPr id="75" name="그룹 74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76" name="직사각형 75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 </a:t>
              </a:r>
              <a:r>
                <a:rPr kumimoji="0" lang="en-US" altLang="ko-KR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O X </a:t>
              </a: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퀴즈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375986" y="5097898"/>
            <a:ext cx="11440028" cy="121527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kumimoji="0" lang="en-US" altLang="ko-KR" sz="3700" b="0" i="0" u="none" strike="noStrike" kern="1200" cap="none" spc="-150" normalizeH="0" baseline="0">
                <a:solidFill>
                  <a:srgbClr val="333300"/>
                </a:solidFill>
                <a:latin typeface="나눔스퀘어라운드 ExtraBold"/>
              </a:rPr>
              <a:t>1. </a:t>
            </a: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심장은 자신의 주먹만 한 크기이며, 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가슴 중앙에서 왼쪽으로 약간 치우쳐 있습니다.  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pic>
        <p:nvPicPr>
          <p:cNvPr id="92" name="그림 91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553200" y="3886200"/>
            <a:ext cx="0" cy="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91262" y="178166"/>
            <a:ext cx="3609475" cy="41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4.</a:t>
            </a:r>
            <a:r>
              <a:rPr kumimoji="0" lang="ko-KR" altLang="en-US" sz="2100" b="0" i="0" u="none" strike="noStrike" kern="1200" cap="none" spc="0" normalizeH="0" baseline="0">
                <a:solidFill>
                  <a:srgbClr val="ffffff"/>
                </a:solidFill>
                <a:latin typeface="나눔스퀘어라운드 ExtraBold"/>
                <a:ea typeface="나눔스퀘어라운드 ExtraBold"/>
              </a:rPr>
              <a:t> 우리 몸의 구조와 기능</a:t>
            </a:r>
            <a:endParaRPr kumimoji="0" lang="ko-KR" altLang="en-US" sz="2100" b="0" i="0" u="none" strike="noStrike" kern="1200" cap="none" spc="0" normalizeH="0" baseline="0">
              <a:solidFill>
                <a:srgbClr val="ffffff"/>
              </a:solidFill>
              <a:latin typeface="나눔스퀘어라운드 ExtraBold"/>
              <a:ea typeface="나눔스퀘어라운드 ExtraBold"/>
            </a:endParaRPr>
          </a:p>
        </p:txBody>
      </p:sp>
      <p:sp>
        <p:nvSpPr>
          <p:cNvPr id="112" name="원형: 비어 있음 110"/>
          <p:cNvSpPr/>
          <p:nvPr/>
        </p:nvSpPr>
        <p:spPr>
          <a:xfrm>
            <a:off x="9063790" y="3594435"/>
            <a:ext cx="2596816" cy="2576762"/>
          </a:xfrm>
          <a:prstGeom prst="donut">
            <a:avLst>
              <a:gd name="adj" fmla="val 25000"/>
            </a:avLst>
          </a:prstGeom>
          <a:solidFill>
            <a:srgbClr val="0000ff">
              <a:alpha val="100000"/>
            </a:srgbClr>
          </a:solidFill>
          <a:ln w="76200" cap="flat" cmpd="sng" algn="ctr">
            <a:solidFill>
              <a:srgbClr val="0000ff">
                <a:alpha val="100000"/>
              </a:srgbClr>
            </a:solidFill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  <p:pic>
        <p:nvPicPr>
          <p:cNvPr id="133" name="그림 132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182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5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112" grpId="1" animBg="1"/>
    </p:bldLst>
  </p:timing>
</p:sld>
</file>

<file path=ppt/slides/slide4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375985" y="5376430"/>
            <a:ext cx="11440028" cy="65099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3.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완성한 우리 학교 동물 안내도의 잘된 점을 이야기해 봅시다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.</a:t>
            </a:r>
            <a:endParaRPr kumimoji="0" lang="en-US" altLang="ko-KR" sz="3700" b="0" i="0" u="none" strike="noStrike" kern="1200" cap="none" spc="-200" normalizeH="0" baseline="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grpSp>
        <p:nvGrpSpPr>
          <p:cNvPr id="75" name="그룹 74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76" name="직사각형 75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 </a:t>
              </a:r>
              <a:r>
                <a:rPr kumimoji="0" lang="en-US" altLang="ko-KR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O X </a:t>
              </a: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퀴즈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375986" y="5063290"/>
            <a:ext cx="11440028" cy="121178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2.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심장에서 나온 혈액은 혈관을 따라 온몸을 돌고, </a:t>
            </a:r>
            <a:endParaRPr kumimoji="0" lang="en-US" altLang="ko-KR" sz="3700" b="0" i="0" u="none" strike="noStrike" kern="1200" cap="none" spc="-200" normalizeH="0" baseline="0">
              <a:solidFill>
                <a:srgbClr val="333300"/>
              </a:solidFill>
              <a:latin typeface="나눔스퀘어라운드 ExtraBold"/>
            </a:endParaRPr>
          </a:p>
          <a:p>
            <a:pPr lvl="0" algn="ctr" defTabSz="914400">
              <a:spcBef>
                <a:spcPts val="0"/>
              </a:spcBef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다시 심장으로 돌아옵니다.</a:t>
            </a:r>
            <a:endParaRPr kumimoji="0" lang="en-US" altLang="ko-KR" sz="3700" b="0" i="0" u="none" strike="noStrike" kern="1200" cap="none" spc="-200" normalizeH="0" baseline="0">
              <a:solidFill>
                <a:srgbClr val="333300"/>
              </a:solidFill>
              <a:latin typeface="나눔스퀘어라운드 ExtraBold"/>
            </a:endParaRPr>
          </a:p>
        </p:txBody>
      </p:sp>
      <p:pic>
        <p:nvPicPr>
          <p:cNvPr id="146" name="그림 145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  <p:sp>
        <p:nvSpPr>
          <p:cNvPr id="147" name="원형: 비어 있음 110"/>
          <p:cNvSpPr/>
          <p:nvPr/>
        </p:nvSpPr>
        <p:spPr>
          <a:xfrm>
            <a:off x="9063790" y="3594435"/>
            <a:ext cx="2596816" cy="2576762"/>
          </a:xfrm>
          <a:prstGeom prst="donut">
            <a:avLst>
              <a:gd name="adj" fmla="val 25000"/>
            </a:avLst>
          </a:prstGeom>
          <a:solidFill>
            <a:srgbClr val="0000ff">
              <a:alpha val="100000"/>
            </a:srgbClr>
          </a:solidFill>
          <a:ln w="76200" cap="flat" cmpd="sng" algn="ctr">
            <a:solidFill>
              <a:srgbClr val="0000ff">
                <a:alpha val="100000"/>
              </a:srgbClr>
            </a:solidFill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0713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5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147" grpId="1" animBg="1"/>
    </p:bldLst>
  </p:timing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1.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동물의 생활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4513"/>
      </p:ext>
    </p:extLst>
  </p:cSld>
  <p:clrMapOvr>
    <a:masterClrMapping/>
  </p:clrMapOvr>
</p:sld>
</file>

<file path=ppt/slides/slide5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375985" y="5376430"/>
            <a:ext cx="11440028" cy="65099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3.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완성한 우리 학교 동물 안내도의 잘된 점을 이야기해 봅시다</a:t>
            </a: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.</a:t>
            </a:r>
            <a:endParaRPr kumimoji="0" lang="en-US" altLang="ko-KR" sz="3700" b="0" i="0" u="none" strike="noStrike" kern="1200" cap="none" spc="-200" normalizeH="0" baseline="0">
              <a:solidFill>
                <a:srgbClr val="333300"/>
              </a:solidFill>
              <a:latin typeface="나눔스퀘어라운드 ExtraBold"/>
            </a:endParaRPr>
          </a:p>
        </p:txBody>
      </p:sp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grpSp>
        <p:nvGrpSpPr>
          <p:cNvPr id="75" name="그룹 74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76" name="직사각형 75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 </a:t>
              </a:r>
              <a:r>
                <a:rPr kumimoji="0" lang="en-US" altLang="ko-KR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O X </a:t>
              </a: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퀴즈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375986" y="5094500"/>
            <a:ext cx="11440028" cy="1209145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3.</a:t>
            </a: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혈관은 붉은색과 푸른색이 있으며,</a:t>
            </a:r>
            <a:endParaRPr kumimoji="0" lang="ko-KR" altLang="en-US" sz="3700" b="0" i="0" u="none" strike="noStrike" kern="1200" cap="none" spc="-200" normalizeH="0" baseline="0">
              <a:solidFill>
                <a:srgbClr val="333300"/>
              </a:solidFill>
              <a:latin typeface="나눔스퀘어라운드 ExtraBold"/>
            </a:endParaRPr>
          </a:p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700" b="0" i="0" u="none" strike="noStrike" kern="1200" cap="none" spc="-200" normalizeH="0" baseline="0">
                <a:solidFill>
                  <a:srgbClr val="333300"/>
                </a:solidFill>
                <a:latin typeface="나눔스퀘어라운드 ExtraBold"/>
              </a:rPr>
              <a:t> 두 혈관은 서로 분리되어 있습니다.</a:t>
            </a:r>
            <a:endParaRPr kumimoji="0" lang="ko-KR" altLang="en-US" sz="3700" b="0" i="0" u="none" strike="noStrike" kern="1200" cap="none" spc="-200" normalizeH="0" baseline="0">
              <a:solidFill>
                <a:srgbClr val="333300"/>
              </a:solidFill>
              <a:latin typeface="나눔스퀘어라운드 ExtraBold"/>
            </a:endParaRPr>
          </a:p>
        </p:txBody>
      </p:sp>
      <p:sp>
        <p:nvSpPr>
          <p:cNvPr id="114" name="곱하기 기호 105"/>
          <p:cNvSpPr/>
          <p:nvPr/>
        </p:nvSpPr>
        <p:spPr>
          <a:xfrm>
            <a:off x="8846846" y="3268580"/>
            <a:ext cx="3070810" cy="3589420"/>
          </a:xfrm>
          <a:prstGeom prst="mathMultiply">
            <a:avLst>
              <a:gd name="adj1" fmla="val 23520"/>
            </a:avLst>
          </a:prstGeom>
          <a:solidFill>
            <a:srgbClr val="ff0000">
              <a:alpha val="100000"/>
            </a:srgbClr>
          </a:solidFill>
          <a:ln w="19050" cap="flat" cmpd="sng" algn="ctr">
            <a:solidFill>
              <a:srgbClr val="254f13">
                <a:alpha val="100000"/>
              </a:srgbClr>
            </a:solidFill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나눔스퀘어라운드 ExtraBold"/>
              <a:cs typeface="Times New Roman"/>
            </a:endParaRPr>
          </a:p>
        </p:txBody>
      </p:sp>
      <p:pic>
        <p:nvPicPr>
          <p:cNvPr id="115" name="그림 114"/>
          <p:cNvPicPr>
            <a:picLocks noChangeAspect="1"/>
          </p:cNvPicPr>
          <p:nvPr/>
        </p:nvPicPr>
        <p:blipFill rotWithShape="1">
          <a:blip r:embed="rId3"/>
          <a:srcRect l="420" t="-210" r="-960" b="-210"/>
          <a:stretch>
            <a:fillRect/>
          </a:stretch>
        </p:blipFill>
        <p:spPr>
          <a:xfrm>
            <a:off x="3836346" y="1398270"/>
            <a:ext cx="4519307" cy="3646348"/>
          </a:xfrm>
          <a:custGeom>
            <a:avLst/>
            <a:gd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23118" h="4783066">
                <a:moveTo>
                  <a:pt x="0" y="4377720"/>
                </a:moveTo>
                <a:lnTo>
                  <a:pt x="1802248" y="4357454"/>
                </a:lnTo>
                <a:lnTo>
                  <a:pt x="1802248" y="4783066"/>
                </a:lnTo>
                <a:lnTo>
                  <a:pt x="2521123" y="4742530"/>
                </a:lnTo>
                <a:cubicBezTo>
                  <a:pt x="2521797" y="4742530"/>
                  <a:pt x="2530572" y="4742530"/>
                  <a:pt x="2531247" y="4742530"/>
                </a:cubicBezTo>
                <a:lnTo>
                  <a:pt x="2622372" y="4012910"/>
                </a:lnTo>
                <a:lnTo>
                  <a:pt x="5923118" y="4023043"/>
                </a:lnTo>
                <a:lnTo>
                  <a:pt x="5892744" y="0"/>
                </a:lnTo>
                <a:lnTo>
                  <a:pt x="20250" y="30400"/>
                </a:lnTo>
                <a:lnTo>
                  <a:pt x="0" y="43777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6432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8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o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114" grpId="1" animBg="1"/>
    </p:bldLst>
  </p:timing>
</p:sld>
</file>

<file path=ppt/slides/slide5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553200" y="3886200"/>
            <a:ext cx="0" cy="0"/>
          </a:xfrm>
          <a:prstGeom prst="rect">
            <a:avLst/>
          </a:prstGeom>
        </p:spPr>
      </p:pic>
      <p:grpSp>
        <p:nvGrpSpPr>
          <p:cNvPr id="80" name="그룹 79"/>
          <p:cNvGrpSpPr/>
          <p:nvPr/>
        </p:nvGrpSpPr>
        <p:grpSpPr>
          <a:xfrm rot="0">
            <a:off x="416092" y="751974"/>
            <a:ext cx="11359816" cy="646296"/>
            <a:chOff x="416092" y="751974"/>
            <a:chExt cx="11359816" cy="646296"/>
          </a:xfrm>
        </p:grpSpPr>
        <p:sp>
          <p:nvSpPr>
            <p:cNvPr id="81" name="직사각형 80"/>
            <p:cNvSpPr/>
            <p:nvPr/>
          </p:nvSpPr>
          <p:spPr>
            <a:xfrm>
              <a:off x="416092" y="751974"/>
              <a:ext cx="11359816" cy="644793"/>
            </a:xfrm>
            <a:prstGeom prst="rect">
              <a:avLst/>
            </a:prstGeom>
            <a:solidFill>
              <a:srgbClr val="f3fed1">
                <a:alpha val="100000"/>
              </a:srgbClr>
            </a:solidFill>
            <a:ln w="3175" cap="flat" cmpd="sng" algn="ctr">
              <a:solidFill>
                <a:srgbClr val="3333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78766" y="751974"/>
              <a:ext cx="11034466" cy="64629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700" b="0" i="0" u="none" strike="noStrike" kern="1200" cap="none" spc="-300" normalizeH="0" baseline="0">
                  <a:solidFill>
                    <a:srgbClr val="333300"/>
                  </a:solidFill>
                  <a:latin typeface="나눔스퀘어라운드 ExtraBold"/>
                </a:rPr>
                <a:t>차시 예고</a:t>
              </a:r>
              <a:endParaRPr kumimoji="0" lang="ko-KR" altLang="en-US" sz="3700" b="0" i="0" u="none" strike="noStrike" kern="1200" cap="none" spc="-300" normalizeH="0" baseline="0">
                <a:solidFill>
                  <a:srgbClr val="333300"/>
                </a:solidFill>
                <a:latin typeface="나눔스퀘어라운드 ExtraBold"/>
              </a:endParaRPr>
            </a:p>
          </p:txBody>
        </p:sp>
      </p:grpSp>
      <p:pic>
        <p:nvPicPr>
          <p:cNvPr id="95" name="그림 94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143005" y="1873790"/>
            <a:ext cx="9489124" cy="341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097271"/>
      </p:ext>
    </p:extLst>
  </p:cSld>
  <p:clrMapOvr>
    <a:masterClrMapping/>
  </p:clrMapOvr>
</p:sld>
</file>

<file path=ppt/slides/slide5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4" name="직사각형 3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" name="사각형: 둥근 모서리 4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7" name="그룹 6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8" name="사각형: 둥근 모서리 7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grpSp>
        <p:nvGrpSpPr>
          <p:cNvPr id="19" name="그룹 18"/>
          <p:cNvGrpSpPr/>
          <p:nvPr/>
        </p:nvGrpSpPr>
        <p:grpSpPr>
          <a:xfrm rot="0">
            <a:off x="1228223" y="2240480"/>
            <a:ext cx="9735554" cy="3003282"/>
            <a:chOff x="1228223" y="2240480"/>
            <a:chExt cx="9735554" cy="3003282"/>
          </a:xfrm>
        </p:grpSpPr>
        <p:sp>
          <p:nvSpPr>
            <p:cNvPr id="11" name="사각형: 둥근 모서리 10"/>
            <p:cNvSpPr/>
            <p:nvPr/>
          </p:nvSpPr>
          <p:spPr>
            <a:xfrm>
              <a:off x="1228223" y="2240480"/>
              <a:ext cx="9735554" cy="3003282"/>
            </a:xfrm>
            <a:prstGeom prst="roundRect">
              <a:avLst>
                <a:gd name="adj" fmla="val 16667"/>
              </a:avLst>
            </a:prstGeom>
            <a:solidFill>
              <a:srgbClr val="faeec6"/>
            </a:solidFill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>
                <a:latin typeface="나눔스퀘어라운드 ExtraBold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87730" y="2998570"/>
              <a:ext cx="9616540" cy="1181000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spAutoFit/>
            </a:bodyPr>
            <a:lstStyle/>
            <a:p>
              <a:pPr lvl="0" algn="ctr">
                <a:spcBef>
                  <a:spcPts val="0"/>
                </a:spcBef>
                <a:defRPr/>
              </a:pPr>
              <a:r>
                <a:rPr xmlns:mc="http://schemas.openxmlformats.org/markup-compatibility/2006" xmlns:hp="http://schemas.haansoft.com/office/presentation/8.0" lang="ko-KR" altLang="en-US" sz="7200" b="1" spc="-200" mc:Ignorable="hp" hp:hslEmbossed="0">
                  <a:ln w="12700">
                    <a:solidFill>
                      <a:schemeClr val="lt1"/>
                    </a:solidFill>
                  </a:ln>
                  <a:solidFill>
                    <a:srgbClr val="595959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실험관찰 </a:t>
              </a:r>
              <a:r>
                <a:rPr xmlns:mc="http://schemas.openxmlformats.org/markup-compatibility/2006" xmlns:hp="http://schemas.haansoft.com/office/presentation/8.0" lang="en-US" altLang="ko-KR" sz="7200" b="1" spc="-200" mc:Ignorable="hp" hp:hslEmbossed="0">
                  <a:ln w="12700">
                    <a:solidFill>
                      <a:schemeClr val="lt1"/>
                    </a:solidFill>
                  </a:ln>
                  <a:solidFill>
                    <a:srgbClr val="595959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46-47</a:t>
              </a:r>
              <a:r>
                <a:rPr xmlns:mc="http://schemas.openxmlformats.org/markup-compatibility/2006" xmlns:hp="http://schemas.haansoft.com/office/presentation/8.0" lang="ko-KR" altLang="en-US" sz="7200" b="1" spc="-200" mc:Ignorable="hp" hp:hslEmbossed="0">
                  <a:ln w="12700">
                    <a:solidFill>
                      <a:schemeClr val="lt1"/>
                    </a:solidFill>
                  </a:ln>
                  <a:solidFill>
                    <a:srgbClr val="595959"/>
                  </a:solidFill>
                  <a:effectLst>
                    <a:outerShdw blurRad="76200" dist="76200" dir="2700000" algn="ctr" rotWithShape="0">
                      <a:srgbClr val="000000">
                        <a:alpha val="50000"/>
                      </a:srgbClr>
                    </a:outerShdw>
                  </a:effectLst>
                  <a:latin typeface="배달의민족 주아"/>
                  <a:ea typeface="배달의민족 주아"/>
                </a:rPr>
                <a:t>쪽</a:t>
              </a:r>
              <a:endParaRPr xmlns:mc="http://schemas.openxmlformats.org/markup-compatibility/2006" xmlns:hp="http://schemas.haansoft.com/office/presentation/8.0" lang="ko-KR" altLang="en-US" sz="7200" b="1" spc="-200" mc:Ignorable="hp" hp:hslEmbossed="0">
                <a:solidFill>
                  <a:srgbClr val="595959"/>
                </a:solidFill>
                <a:latin typeface="배달의민족 주아"/>
                <a:ea typeface="배달의민족 주아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213882"/>
      </p:ext>
    </p:extLst>
  </p:cSld>
  <p:clrMapOvr>
    <a:masterClrMapping/>
  </p:clrMapOvr>
</p:sld>
</file>

<file path=ppt/slides/slide5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46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3" name="그림 7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09599" y="716510"/>
            <a:ext cx="9427723" cy="5469705"/>
          </a:xfrm>
          <a:prstGeom prst="rect">
            <a:avLst/>
          </a:prstGeom>
        </p:spPr>
      </p:pic>
      <p:sp>
        <p:nvSpPr>
          <p:cNvPr id="74" name="TextBox 80"/>
          <p:cNvSpPr txBox="1"/>
          <p:nvPr/>
        </p:nvSpPr>
        <p:spPr>
          <a:xfrm>
            <a:off x="4414030" y="1837216"/>
            <a:ext cx="1681970" cy="62062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5" name="TextBox 80"/>
          <p:cNvSpPr txBox="1"/>
          <p:nvPr/>
        </p:nvSpPr>
        <p:spPr>
          <a:xfrm>
            <a:off x="1143710" y="1572811"/>
            <a:ext cx="3769364" cy="1149434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끊임없이 혈액을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내보내고 받아들인다.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6" name="TextBox 80"/>
          <p:cNvSpPr txBox="1"/>
          <p:nvPr/>
        </p:nvSpPr>
        <p:spPr>
          <a:xfrm>
            <a:off x="4414030" y="2722245"/>
            <a:ext cx="1681970" cy="62062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혈관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7" name="TextBox 80"/>
          <p:cNvSpPr txBox="1"/>
          <p:nvPr/>
        </p:nvSpPr>
        <p:spPr>
          <a:xfrm>
            <a:off x="1280505" y="2713747"/>
            <a:ext cx="3495774" cy="115149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혈액이 이동하는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통로이다.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74884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1" animBg="1"/>
      <p:bldP spid="76" grpId="2" animBg="1"/>
      <p:bldP spid="77" grpId="3" animBg="1"/>
    </p:bldLst>
  </p:timing>
</p:sld>
</file>

<file path=ppt/slides/slide5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4337219" y="1600200"/>
            <a:ext cx="3517557" cy="452596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46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3" name="그림 72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09599" y="716510"/>
            <a:ext cx="9427723" cy="5469705"/>
          </a:xfrm>
          <a:prstGeom prst="rect">
            <a:avLst/>
          </a:prstGeom>
        </p:spPr>
      </p:pic>
      <p:sp>
        <p:nvSpPr>
          <p:cNvPr id="74" name="TextBox 80"/>
          <p:cNvSpPr txBox="1"/>
          <p:nvPr/>
        </p:nvSpPr>
        <p:spPr>
          <a:xfrm>
            <a:off x="4414030" y="1837216"/>
            <a:ext cx="1681970" cy="62062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5" name="TextBox 80"/>
          <p:cNvSpPr txBox="1"/>
          <p:nvPr/>
        </p:nvSpPr>
        <p:spPr>
          <a:xfrm>
            <a:off x="1143710" y="1572811"/>
            <a:ext cx="3769364" cy="1149434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끊임없이 혈액을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내보내고 받아들인다.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6" name="TextBox 80"/>
          <p:cNvSpPr txBox="1"/>
          <p:nvPr/>
        </p:nvSpPr>
        <p:spPr>
          <a:xfrm>
            <a:off x="4414030" y="2722245"/>
            <a:ext cx="1681970" cy="62062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혈관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7" name="TextBox 80"/>
          <p:cNvSpPr txBox="1"/>
          <p:nvPr/>
        </p:nvSpPr>
        <p:spPr>
          <a:xfrm>
            <a:off x="1280505" y="2713747"/>
            <a:ext cx="3495774" cy="115149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혈액이 이동하는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통로이다.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pic>
        <p:nvPicPr>
          <p:cNvPr id="78" name="그림 77"/>
          <p:cNvPicPr>
            <a:picLocks noChangeAspect="1"/>
          </p:cNvPicPr>
          <p:nvPr/>
        </p:nvPicPr>
        <p:blipFill rotWithShape="1">
          <a:blip r:embed="rId4"/>
          <a:srcRect l="38400" t="23330" r="47530" b="64160"/>
          <a:stretch>
            <a:fillRect/>
          </a:stretch>
        </p:blipFill>
        <p:spPr>
          <a:xfrm>
            <a:off x="7479826" y="1289888"/>
            <a:ext cx="1147528" cy="1312395"/>
          </a:xfrm>
          <a:prstGeom prst="rect">
            <a:avLst/>
          </a:prstGeom>
        </p:spPr>
      </p:pic>
      <p:cxnSp>
        <p:nvCxnSpPr>
          <p:cNvPr id="79" name="선 78"/>
          <p:cNvCxnSpPr/>
          <p:nvPr/>
        </p:nvCxnSpPr>
        <p:spPr>
          <a:xfrm>
            <a:off x="5766678" y="2147528"/>
            <a:ext cx="15526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선 79"/>
          <p:cNvCxnSpPr/>
          <p:nvPr/>
        </p:nvCxnSpPr>
        <p:spPr>
          <a:xfrm>
            <a:off x="5766678" y="3032556"/>
            <a:ext cx="1955664" cy="39644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타원 80"/>
          <p:cNvSpPr/>
          <p:nvPr/>
        </p:nvSpPr>
        <p:spPr>
          <a:xfrm>
            <a:off x="7319287" y="1289888"/>
            <a:ext cx="1468606" cy="145974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990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1" grpId="1" animBg="1"/>
      <p:bldP spid="80" grpId="2" animBg="1"/>
    </p:bldLst>
  </p:timing>
</p:sld>
</file>

<file path=ppt/slides/slide5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47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3" name="그림 7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035656" y="738593"/>
            <a:ext cx="10108011" cy="5387569"/>
          </a:xfrm>
          <a:prstGeom prst="rect">
            <a:avLst/>
          </a:prstGeom>
        </p:spPr>
      </p:pic>
      <p:sp>
        <p:nvSpPr>
          <p:cNvPr id="74" name="TextBox 80"/>
          <p:cNvSpPr txBox="1"/>
          <p:nvPr/>
        </p:nvSpPr>
        <p:spPr>
          <a:xfrm>
            <a:off x="1806295" y="4640095"/>
            <a:ext cx="9524897" cy="114920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                                                                 나갔다가 다시 고무풍선을 씌운 컵으로 돌아오는 과정을 반복한다</a:t>
            </a:r>
            <a:r>
              <a:rPr xmlns:mc="http://schemas.openxmlformats.org/markup-compatibility/2006" xmlns:hp="http://schemas.haansoft.com/office/presentation/8.0" kumimoji="0" lang="en-US" altLang="ko-KR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.</a:t>
            </a:r>
            <a:endParaRPr xmlns:mc="http://schemas.openxmlformats.org/markup-compatibility/2006" xmlns:hp="http://schemas.haansoft.com/office/presentation/8.0" kumimoji="0" lang="en-US" altLang="ko-KR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6839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</p:bldLst>
  </p:timing>
</p:sld>
</file>

<file path=ppt/slides/slide5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47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78494" y="1417638"/>
            <a:ext cx="11095708" cy="2868646"/>
          </a:xfrm>
          <a:prstGeom prst="rect">
            <a:avLst/>
          </a:prstGeom>
        </p:spPr>
      </p:pic>
      <p:sp>
        <p:nvSpPr>
          <p:cNvPr id="75" name="TextBox 80"/>
          <p:cNvSpPr txBox="1"/>
          <p:nvPr/>
        </p:nvSpPr>
        <p:spPr>
          <a:xfrm>
            <a:off x="1725337" y="3118688"/>
            <a:ext cx="1681970" cy="62273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6" name="TextBox 80"/>
          <p:cNvSpPr txBox="1"/>
          <p:nvPr/>
        </p:nvSpPr>
        <p:spPr>
          <a:xfrm>
            <a:off x="4116719" y="3117634"/>
            <a:ext cx="1681970" cy="62378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온몸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7" name="TextBox 80"/>
          <p:cNvSpPr txBox="1"/>
          <p:nvPr/>
        </p:nvSpPr>
        <p:spPr>
          <a:xfrm>
            <a:off x="6680364" y="3117634"/>
            <a:ext cx="1681970" cy="623786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혈관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80" name="TextBox 80"/>
          <p:cNvSpPr txBox="1"/>
          <p:nvPr/>
        </p:nvSpPr>
        <p:spPr>
          <a:xfrm>
            <a:off x="9300632" y="3117107"/>
            <a:ext cx="1681970" cy="624313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혈액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27176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1" animBg="1"/>
      <p:bldP spid="77" grpId="2" animBg="1"/>
      <p:bldP spid="80" grpId="3" animBg="1"/>
    </p:bldLst>
  </p:timing>
</p:sld>
</file>

<file path=ppt/slides/slide5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47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92793" y="1064570"/>
            <a:ext cx="10789041" cy="2364429"/>
          </a:xfrm>
          <a:prstGeom prst="rect">
            <a:avLst/>
          </a:prstGeom>
        </p:spPr>
      </p:pic>
      <p:sp>
        <p:nvSpPr>
          <p:cNvPr id="75" name="TextBox 80"/>
          <p:cNvSpPr txBox="1"/>
          <p:nvPr/>
        </p:nvSpPr>
        <p:spPr>
          <a:xfrm>
            <a:off x="1877331" y="1740603"/>
            <a:ext cx="1681970" cy="62273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6" name="TextBox 80"/>
          <p:cNvSpPr txBox="1"/>
          <p:nvPr/>
        </p:nvSpPr>
        <p:spPr>
          <a:xfrm>
            <a:off x="6345975" y="1740603"/>
            <a:ext cx="1681970" cy="62273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혈관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  <p:sp>
        <p:nvSpPr>
          <p:cNvPr id="77" name="TextBox 80"/>
          <p:cNvSpPr txBox="1"/>
          <p:nvPr/>
        </p:nvSpPr>
        <p:spPr>
          <a:xfrm>
            <a:off x="2485310" y="2612038"/>
            <a:ext cx="1681970" cy="62273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210596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1" animBg="1"/>
      <p:bldP spid="77" grpId="2" animBg="1"/>
    </p:bldLst>
  </p:timing>
</p:sld>
</file>

<file path=ppt/slides/slide5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5"/>
            <a:chOff x="167689" y="125754"/>
            <a:chExt cx="11856621" cy="6556935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실험관찰 정리하기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0141618" y="125754"/>
            <a:ext cx="1781674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실험관찰 </a:t>
            </a:r>
            <a:r>
              <a:rPr lang="en-US" altLang="ko-KR" sz="2000" b="1">
                <a:solidFill>
                  <a:srgbClr val="595959"/>
                </a:solidFill>
                <a:effectLst/>
                <a:latin typeface="나눔스퀘어라운드 ExtraBold"/>
              </a:rPr>
              <a:t>47</a:t>
            </a:r>
            <a:r>
              <a:rPr lang="ko-KR" altLang="en-US" sz="2000" b="1">
                <a:solidFill>
                  <a:srgbClr val="595959"/>
                </a:solidFill>
                <a:effectLst/>
                <a:latin typeface="나눔스퀘어라운드 ExtraBold"/>
              </a:rPr>
              <a:t>쪽</a:t>
            </a:r>
            <a:endParaRPr lang="ko-KR" altLang="en-US" sz="2000" b="1">
              <a:solidFill>
                <a:srgbClr val="595959"/>
              </a:solidFill>
              <a:latin typeface="나눔스퀘어라운드 ExtraBold"/>
            </a:endParaRPr>
          </a:p>
        </p:txBody>
      </p:sp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09598" y="846137"/>
            <a:ext cx="10915651" cy="2767213"/>
          </a:xfrm>
          <a:prstGeom prst="rect">
            <a:avLst/>
          </a:prstGeom>
        </p:spPr>
      </p:pic>
      <p:sp>
        <p:nvSpPr>
          <p:cNvPr id="75" name="TextBox 80"/>
          <p:cNvSpPr txBox="1"/>
          <p:nvPr/>
        </p:nvSpPr>
        <p:spPr>
          <a:xfrm>
            <a:off x="2212736" y="2711683"/>
            <a:ext cx="7295643" cy="620162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  <a:solidFill>
                  <a:srgbClr val="ff0000"/>
                </a:solidFill>
                <a:latin typeface="나눔스퀘어라운드 ExtraBold"/>
              </a:rPr>
              <a:t>심장을 눌러 혈액을 순환시키기 위해서이다. </a:t>
            </a:r>
            <a:endParaRPr xmlns:mc="http://schemas.openxmlformats.org/markup-compatibility/2006" xmlns:hp="http://schemas.haansoft.com/office/presentation/8.0" kumimoji="0" lang="ko-KR" altLang="en-US" sz="3500" b="0" i="0" u="none" strike="noStrike" kern="1200" cap="none" spc="-300" normalizeH="0" baseline="0" mc:Ignorable="hp" hp:hslEmbossed="0">
              <a:solidFill>
                <a:srgbClr val="ff0000"/>
              </a:solidFill>
              <a:latin typeface="나눔스퀘어라운드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2153141890"/>
      </p:ext>
    </p:extLst>
  </p:cSld>
  <p:clrMapOvr>
    <a:masterClrMapping/>
  </p:clrMapOvr>
</p:sld>
</file>

<file path=ppt/slides/slide5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pic>
        <p:nvPicPr>
          <p:cNvPr id="3" name="내용 개체 틀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4814707" y="2129389"/>
            <a:ext cx="2562582" cy="3467583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5" name="직사각형 4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rgbClr val="f9fdd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" name="사각형: 둥근 모서리 5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" name="사각형: 둥근 모서리 6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9" name="사각형: 둥근 모서리 8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311313" y="805263"/>
                <a:ext cx="3609475" cy="4152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2100">
                    <a:solidFill>
                      <a:schemeClr val="lt1"/>
                    </a:solidFill>
                    <a:latin typeface="나눔스퀘어라운드 ExtraBold"/>
                    <a:ea typeface="나눔스퀘어라운드 ExtraBold"/>
                  </a:rPr>
                  <a:t>♥ 즐거운 과학시간 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1" name="사각형: 둥근 모서리 10"/>
          <p:cNvSpPr/>
          <p:nvPr/>
        </p:nvSpPr>
        <p:spPr>
          <a:xfrm>
            <a:off x="609599" y="4000500"/>
            <a:ext cx="10972798" cy="2125662"/>
          </a:xfrm>
          <a:prstGeom prst="roundRect">
            <a:avLst>
              <a:gd name="adj" fmla="val 16667"/>
            </a:avLst>
          </a:prstGeom>
          <a:noFill/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87329" y="4301290"/>
            <a:ext cx="10437395" cy="1402279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algn="ctr">
              <a:lnSpc>
                <a:spcPct val="160000"/>
              </a:lnSpc>
              <a:spcBef>
                <a:spcPts val="0"/>
              </a:spcBef>
              <a:defRPr/>
            </a:pP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과학실험을 할 때에는 항상 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‘</a:t>
            </a: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안전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’</a:t>
            </a: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에 주의하도록 합니다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.</a:t>
            </a:r>
            <a:endParaRPr lang="en-US" altLang="ko-KR" sz="2700">
              <a:solidFill>
                <a:schemeClr val="tx1"/>
              </a:solidFill>
              <a:latin typeface="나눔스퀘어라운드 ExtraBold"/>
            </a:endParaRPr>
          </a:p>
          <a:p>
            <a:pPr algn="ctr">
              <a:lnSpc>
                <a:spcPct val="160000"/>
              </a:lnSpc>
              <a:spcBef>
                <a:spcPts val="0"/>
              </a:spcBef>
              <a:defRPr/>
            </a:pP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실험할 때 보안경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,</a:t>
            </a:r>
            <a:r>
              <a:rPr lang="ko-KR" altLang="en-US" sz="2700">
                <a:solidFill>
                  <a:schemeClr val="tx1"/>
                </a:solidFill>
                <a:latin typeface="나눔스퀘어라운드 ExtraBold"/>
              </a:rPr>
              <a:t> 장갑을 꼭 끼고 안전수칙을 지켜서 실험하도록 합니다</a:t>
            </a:r>
            <a:r>
              <a:rPr lang="en-US" altLang="ko-KR" sz="2700">
                <a:solidFill>
                  <a:schemeClr val="tx1"/>
                </a:solidFill>
                <a:latin typeface="나눔스퀘어라운드 ExtraBold"/>
              </a:rPr>
              <a:t>.</a:t>
            </a:r>
            <a:endParaRPr lang="en-US" altLang="ko-KR" sz="2700">
              <a:solidFill>
                <a:schemeClr val="tx1"/>
              </a:solidFill>
              <a:latin typeface="나눔스퀘어라운드 Extra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20301" y="1417638"/>
            <a:ext cx="9133975" cy="2278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xmlns:mc="http://schemas.openxmlformats.org/markup-compatibility/2006" xmlns:hp="http://schemas.haansoft.com/office/presentation/8.0" lang="ko-KR" altLang="en-US" sz="7200" mc:Ignorable="hp" hp:hslEmbossed="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다함께 </a:t>
            </a:r>
            <a:r>
              <a:rPr xmlns:mc="http://schemas.openxmlformats.org/markup-compatibility/2006" xmlns:hp="http://schemas.haansoft.com/office/presentation/8.0" lang="ko-KR" altLang="en-US" sz="7200" mc:Ignorable="hp" hp:hslEmbossed="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accent2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약속</a:t>
            </a:r>
            <a:r>
              <a:rPr xmlns:mc="http://schemas.openxmlformats.org/markup-compatibility/2006" xmlns:hp="http://schemas.haansoft.com/office/presentation/8.0" lang="ko-KR" altLang="en-US" sz="7200" mc:Ignorable="hp" hp:hslEmbossed="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해요</a:t>
            </a:r>
            <a:r>
              <a:rPr xmlns:mc="http://schemas.openxmlformats.org/markup-compatibility/2006" xmlns:hp="http://schemas.haansoft.com/office/presentation/8.0" lang="en-US" altLang="ko-KR" sz="7200" mc:Ignorable="hp" hp:hslEmbossed="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lt1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,</a:t>
            </a:r>
            <a:endParaRPr xmlns:mc="http://schemas.openxmlformats.org/markup-compatibility/2006" xmlns:hp="http://schemas.haansoft.com/office/presentation/8.0" lang="en-US" altLang="ko-KR" sz="7200" mc:Ignorable="hp" hp:hslEmbossed="0">
              <a:ln w="12700" cap="flat" cmpd="sng" algn="ctr">
                <a:solidFill>
                  <a:schemeClr val="dk1"/>
                </a:solidFill>
                <a:prstDash val="solid"/>
                <a:round/>
                <a:headEnd w="med" len="med"/>
                <a:tailEnd w="med" len="med"/>
              </a:ln>
              <a:solidFill>
                <a:schemeClr val="lt1"/>
              </a:solidFill>
              <a:effectLst>
                <a:outerShdw blurRad="38100" dist="25400" dir="5400000" rotWithShape="0">
                  <a:srgbClr val="000000">
                    <a:alpha val="75000"/>
                  </a:srgbClr>
                </a:outerShdw>
              </a:effectLst>
              <a:latin typeface="배달의민족 주아"/>
              <a:ea typeface="배달의민족 주아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lang="ko-KR" altLang="en-US" sz="7200" mc:Ignorable="hp" hp:hslEmbossed="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ebadad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안전한 과학실험</a:t>
            </a:r>
            <a:r>
              <a:rPr xmlns:mc="http://schemas.openxmlformats.org/markup-compatibility/2006" xmlns:hp="http://schemas.haansoft.com/office/presentation/8.0" lang="en-US" altLang="ko-KR" sz="7200" mc:Ignorable="hp" hp:hslEmbossed="0">
                <a:ln w="12700" cap="flat" cmpd="sng" algn="ctr">
                  <a:solidFill>
                    <a:schemeClr val="dk1"/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rgbClr val="ebadad"/>
                </a:solidFill>
                <a:effectLst>
                  <a:outerShdw blurRad="38100" dist="25400" dir="5400000" rotWithShape="0">
                    <a:srgbClr val="000000">
                      <a:alpha val="75000"/>
                    </a:srgbClr>
                  </a:outerShdw>
                </a:effectLst>
                <a:latin typeface="배달의민족 주아"/>
                <a:ea typeface="배달의민족 주아"/>
              </a:rPr>
              <a:t>!</a:t>
            </a:r>
            <a:endParaRPr xmlns:mc="http://schemas.openxmlformats.org/markup-compatibility/2006" xmlns:hp="http://schemas.haansoft.com/office/presentation/8.0" lang="en-US" altLang="ko-KR" sz="7200" mc:Ignorable="hp" hp:hslEmbossed="0">
              <a:ln w="12700" cap="flat" cmpd="sng" algn="ctr">
                <a:solidFill>
                  <a:schemeClr val="dk1"/>
                </a:solidFill>
                <a:prstDash val="solid"/>
                <a:round/>
                <a:headEnd w="med" len="med"/>
                <a:tailEnd w="med" len="med"/>
              </a:ln>
              <a:solidFill>
                <a:srgbClr val="ebadad"/>
              </a:solidFill>
              <a:effectLst>
                <a:outerShdw blurRad="38100" dist="25400" dir="5400000" rotWithShape="0">
                  <a:srgbClr val="000000">
                    <a:alpha val="75000"/>
                  </a:srgbClr>
                </a:outerShdw>
              </a:effectLst>
              <a:latin typeface="배달의민족 주아"/>
              <a:ea typeface="배달의민족 주아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443234" y="833706"/>
            <a:ext cx="2562582" cy="34675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6" y="5158373"/>
            <a:ext cx="11440027" cy="65086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응급 상황에 사용하는 도구입니다.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048256" y="1276249"/>
            <a:ext cx="6095488" cy="3737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6" y="5158373"/>
            <a:ext cx="11440027" cy="65086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우리 몸의 어떤 기관과 관련 있는 도구일까요?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048256" y="1276249"/>
            <a:ext cx="6095488" cy="373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2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en-US" altLang="ko-KR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4.</a:t>
                </a: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 우리 몸의 구조와 기능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375986" y="5158373"/>
            <a:ext cx="11440027" cy="650868"/>
          </a:xfrm>
          <a:prstGeom prst="rect">
            <a:avLst/>
          </a:prstGeom>
        </p:spPr>
        <p:txBody>
          <a:bodyPr vert="horz" wrap="square" lIns="91440" tIns="45720" rIns="91440" bIns="45720" anchor="t">
            <a:spAutoFit/>
          </a:bodyPr>
          <a:lstStyle/>
          <a:p>
            <a:pPr lvl="0" algn="ctr" defTabSz="914400">
              <a:spcBef>
                <a:spcPts val="0"/>
              </a:spcBef>
              <a:buNone/>
              <a:defRPr/>
            </a:pPr>
            <a:r>
              <a:rPr lang="en-US" altLang="ko-KR" sz="3700" spc="-200">
                <a:solidFill>
                  <a:srgbClr val="333300"/>
                </a:solidFill>
                <a:latin typeface="나눔스퀘어라운드 ExtraBold"/>
              </a:rPr>
              <a:t> 그렇게 생각한 까닭은 무엇인가요?</a:t>
            </a:r>
            <a:endParaRPr lang="en-US" altLang="ko-KR" sz="3700" spc="-200">
              <a:solidFill>
                <a:srgbClr val="333300"/>
              </a:solidFill>
              <a:latin typeface="나눔스퀘어라운드 ExtraBold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048256" y="1276249"/>
            <a:ext cx="6095488" cy="373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6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 rot="0">
            <a:off x="167689" y="125754"/>
            <a:ext cx="11856621" cy="6556934"/>
            <a:chOff x="167689" y="125754"/>
            <a:chExt cx="11856621" cy="6556934"/>
          </a:xfrm>
        </p:grpSpPr>
        <p:sp>
          <p:nvSpPr>
            <p:cNvPr id="7" name="직사각형 6"/>
            <p:cNvSpPr/>
            <p:nvPr/>
          </p:nvSpPr>
          <p:spPr>
            <a:xfrm>
              <a:off x="335880" y="384157"/>
              <a:ext cx="11532270" cy="6298531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l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rPr>
                <a:t>♥</a:t>
              </a: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8" name="사각형: 둥근 모서리 7"/>
            <p:cNvSpPr/>
            <p:nvPr/>
          </p:nvSpPr>
          <p:spPr>
            <a:xfrm>
              <a:off x="167689" y="12575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9" name="사각형: 둥근 모서리 8"/>
            <p:cNvSpPr/>
            <p:nvPr/>
          </p:nvSpPr>
          <p:spPr>
            <a:xfrm>
              <a:off x="167689" y="6287074"/>
              <a:ext cx="11856621" cy="395614"/>
            </a:xfrm>
            <a:prstGeom prst="roundRect">
              <a:avLst>
                <a:gd name="adj" fmla="val 16667"/>
              </a:avLst>
            </a:prstGeom>
            <a:solidFill>
              <a:srgbClr val="f4e5b2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grpSp>
          <p:nvGrpSpPr>
            <p:cNvPr id="10" name="그룹 9"/>
            <p:cNvGrpSpPr/>
            <p:nvPr/>
          </p:nvGrpSpPr>
          <p:grpSpPr>
            <a:xfrm rot="0">
              <a:off x="3574382" y="125754"/>
              <a:ext cx="5043235" cy="516806"/>
              <a:chOff x="3734802" y="805263"/>
              <a:chExt cx="5043235" cy="516806"/>
            </a:xfrm>
          </p:grpSpPr>
          <p:sp>
            <p:nvSpPr>
              <p:cNvPr id="11" name="사각형: 둥근 모서리 10"/>
              <p:cNvSpPr/>
              <p:nvPr/>
            </p:nvSpPr>
            <p:spPr>
              <a:xfrm>
                <a:off x="3734802" y="805263"/>
                <a:ext cx="5043235" cy="516806"/>
              </a:xfrm>
              <a:prstGeom prst="roundRect">
                <a:avLst>
                  <a:gd name="adj" fmla="val 16667"/>
                </a:avLst>
              </a:prstGeom>
              <a:solidFill>
                <a:srgbClr val="2d3d52">
                  <a:alpha val="100000"/>
                </a:srgbClr>
              </a:solidFill>
              <a:ln w="19050" cap="flat" cmpd="sng" algn="ctr">
                <a:solidFill>
                  <a:srgbClr val="254f13">
                    <a:alpha val="100000"/>
                  </a:srgbClr>
                </a:solidFill>
                <a:prstDash val="solid"/>
              </a:ln>
            </p:spPr>
            <p:txBody>
              <a:bodyPr anchor="ctr"/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endParaRPr kumimoji="0" lang="ko-KR" altLang="en-US" sz="1800" b="0" i="0" u="none" strike="noStrike" kern="1200" cap="none" spc="0" normalizeH="0" baseline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451682" y="857675"/>
                <a:ext cx="3609475" cy="4119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None/>
                  <a:defRPr/>
                </a:pPr>
                <a:r>
                  <a:rPr kumimoji="0" lang="ko-KR" altLang="en-US" sz="2100" b="0" i="0" u="none" strike="noStrike" kern="1200" cap="none" spc="0" normalizeH="0" baseline="0">
                    <a:solidFill>
                      <a:srgbClr val="ffffff"/>
                    </a:solidFill>
                    <a:latin typeface="나눔스퀘어라운드 ExtraBold"/>
                    <a:ea typeface="나눔스퀘어라운드 ExtraBold"/>
                  </a:rPr>
                  <a:t>학습동영상</a:t>
                </a:r>
                <a:endParaRPr kumimoji="0" lang="ko-KR" altLang="en-US" sz="2100" b="0" i="0" u="none" strike="noStrike" kern="1200" cap="none" spc="0" normalizeH="0" baseline="0">
                  <a:solidFill>
                    <a:srgbClr val="ffffff"/>
                  </a:solidFill>
                  <a:latin typeface="나눔스퀘어라운드 ExtraBold"/>
                  <a:ea typeface="나눔스퀘어라운드 ExtraBold"/>
                </a:endParaRPr>
              </a:p>
            </p:txBody>
          </p:sp>
        </p:grpSp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248400" y="3581400"/>
            <a:ext cx="0" cy="0"/>
          </a:xfrm>
          <a:prstGeom prst="rect">
            <a:avLst/>
          </a:prstGeom>
        </p:spPr>
      </p:pic>
      <p:pic>
        <p:nvPicPr>
          <p:cNvPr id="63" name="그림 62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400800" y="3733800"/>
            <a:ext cx="0" cy="0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/>
          <a:stretch>
            <a:fillRect/>
          </a:stretch>
        </p:blipFill>
        <p:spPr>
          <a:xfrm>
            <a:off x="6553200" y="3886200"/>
            <a:ext cx="0" cy="0"/>
          </a:xfrm>
          <a:prstGeom prst="rect">
            <a:avLst/>
          </a:prstGeom>
        </p:spPr>
      </p:pic>
      <p:grpSp>
        <p:nvGrpSpPr>
          <p:cNvPr id="85" name="그룹 84"/>
          <p:cNvGrpSpPr/>
          <p:nvPr/>
        </p:nvGrpSpPr>
        <p:grpSpPr>
          <a:xfrm rot="0">
            <a:off x="2170196" y="1322723"/>
            <a:ext cx="8106778" cy="3917526"/>
            <a:chOff x="2170196" y="1322723"/>
            <a:chExt cx="8106778" cy="3917526"/>
          </a:xfrm>
        </p:grpSpPr>
        <p:sp>
          <p:nvSpPr>
            <p:cNvPr id="86" name="">
              <a:hlinkClick r:id="rId3" highlightClick="1"/>
            </p:cNvPr>
            <p:cNvSpPr/>
            <p:nvPr/>
          </p:nvSpPr>
          <p:spPr>
            <a:xfrm>
              <a:off x="8432132" y="3206662"/>
              <a:ext cx="1844842" cy="1802233"/>
            </a:xfrm>
            <a:prstGeom prst="actionButtonForwardNext">
              <a:avLst/>
            </a:prstGeom>
            <a:solidFill>
              <a:srgbClr val="c0cdef">
                <a:alpha val="100000"/>
              </a:srgbClr>
            </a:solidFill>
            <a:ln w="19050" cap="flat" cmpd="sng" algn="ctr">
              <a:solidFill>
                <a:srgbClr val="254f13">
                  <a:alpha val="100000"/>
                </a:srgbClr>
              </a:solidFill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  <p:pic>
          <p:nvPicPr>
            <p:cNvPr id="87" name="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2170196" y="1322723"/>
              <a:ext cx="6036844" cy="3917526"/>
            </a:xfrm>
            <a:prstGeom prst="rect">
              <a:avLst/>
            </a:prstGeom>
          </p:spPr>
        </p:pic>
        <p:sp>
          <p:nvSpPr>
            <p:cNvPr id="88" name=""/>
            <p:cNvSpPr txBox="1"/>
            <p:nvPr/>
          </p:nvSpPr>
          <p:spPr>
            <a:xfrm>
              <a:off x="2575620" y="2325649"/>
              <a:ext cx="5038680" cy="135862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소중한 생명을 살리는 </a:t>
              </a:r>
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<a:solidFill>
                  <a:srgbClr val="333300"/>
                </a:solidFill>
                <a:latin typeface="Calibri"/>
                <a:ea typeface="나눔스퀘어라운드 ExtraBold"/>
                <a:cs typeface="Times New Roman"/>
              </a:endParaRPr>
            </a:p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자동심장충격기 사용법</a:t>
              </a:r>
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<a:solidFill>
                  <a:srgbClr val="333300"/>
                </a:solidFill>
                <a:latin typeface="Calibri"/>
                <a:ea typeface="나눔스퀘어라운드 ExtraBold"/>
                <a:cs typeface="Times New Roman"/>
              </a:endParaRPr>
            </a:p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(</a:t>
              </a:r>
              <a:r>
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안전한</a:t>
              </a: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333300"/>
                  </a:solidFill>
                  <a:latin typeface="Calibri"/>
                  <a:ea typeface="나눔스퀘어라운드 ExtraBold"/>
                  <a:cs typeface="Times New Roman"/>
                </a:rPr>
                <a:t>TV)</a:t>
              </a: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333300"/>
                </a:solidFill>
                <a:latin typeface="Calibri"/>
                <a:ea typeface="나눔스퀘어라운드 ExtraBold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3959393"/>
      </p:ext>
    </p:extLst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나비">
      <a:dk1>
        <a:srgbClr val="333300"/>
      </a:dk1>
      <a:lt1>
        <a:srgbClr val="ffffff"/>
      </a:lt1>
      <a:dk2>
        <a:srgbClr val="d58f00"/>
      </a:dk2>
      <a:lt2>
        <a:srgbClr val="f3fed1"/>
      </a:lt2>
      <a:accent1>
        <a:srgbClr val="4ea429"/>
      </a:accent1>
      <a:accent2>
        <a:srgbClr val="add22c"/>
      </a:accent2>
      <a:accent3>
        <a:srgbClr val="ff9900"/>
      </a:accent3>
      <a:accent4>
        <a:srgbClr val="ff6600"/>
      </a:accent4>
      <a:accent5>
        <a:srgbClr val="cc0000"/>
      </a:accent5>
      <a:accent6>
        <a:srgbClr val="660033"/>
      </a:accent6>
      <a:hlink>
        <a:srgbClr val="0000ff"/>
      </a:hlink>
      <a:folHlink>
        <a:srgbClr val="800080"/>
      </a:folHlink>
    </a:clrScheme>
    <a:fontScheme name="나눔스퀘어라운드">
      <a:majorFont>
        <a:latin typeface="Calibri"/>
        <a:ea typeface="나눔스퀘어라운드 ExtraBold"/>
        <a:cs typeface="Times New Roman"/>
      </a:majorFont>
      <a:minorFont>
        <a:latin typeface="Calibri"/>
        <a:ea typeface="나눔스퀘어라운드 ExtraBold"/>
        <a:cs typeface="Times New Roman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993</ep:Words>
  <ep:PresentationFormat>와이드스크린</ep:PresentationFormat>
  <ep:Paragraphs>191</ep:Paragraphs>
  <ep:Slides>59</ep:Slides>
  <ep:Notes>44</ep:Notes>
  <ep:TotalTime>0</ep:TotalTime>
  <ep:HiddenSlides>1</ep:HiddenSlides>
  <ep:MMClips>1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59</vt:i4>
      </vt:variant>
    </vt:vector>
  </ep:HeadingPairs>
  <ep:TitlesOfParts>
    <vt:vector size="60" baseType="lpstr">
      <vt:lpstr>한컴오피스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2021-12-16T07:34:30.000</dcterms:created>
  <dc:creator>user</dc:creator>
  <cp:lastModifiedBy>Tae</cp:lastModifiedBy>
  <dcterms:modified xsi:type="dcterms:W3CDTF">2023-06-21T12:09:34.927</dcterms:modified>
  <cp:revision>316</cp:revision>
  <dc:title>PowerPoint 프레젠테이션</dc:title>
  <cp:version>1100.0100.01</cp:version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