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10" r:id="rId2"/>
    <p:sldId id="311" r:id="rId3"/>
    <p:sldId id="312" r:id="rId4"/>
    <p:sldId id="308" r:id="rId5"/>
    <p:sldId id="313" r:id="rId6"/>
    <p:sldId id="288" r:id="rId7"/>
    <p:sldId id="314" r:id="rId8"/>
    <p:sldId id="315" r:id="rId9"/>
    <p:sldId id="309" r:id="rId10"/>
    <p:sldId id="316" r:id="rId11"/>
    <p:sldId id="317" r:id="rId12"/>
    <p:sldId id="318" r:id="rId13"/>
    <p:sldId id="319" r:id="rId14"/>
    <p:sldId id="265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284" r:id="rId23"/>
    <p:sldId id="295" r:id="rId24"/>
    <p:sldId id="296" r:id="rId25"/>
    <p:sldId id="297" r:id="rId26"/>
    <p:sldId id="305" r:id="rId27"/>
    <p:sldId id="304" r:id="rId28"/>
    <p:sldId id="303" r:id="rId29"/>
    <p:sldId id="302" r:id="rId30"/>
    <p:sldId id="301" r:id="rId31"/>
    <p:sldId id="299" r:id="rId32"/>
    <p:sldId id="300" r:id="rId33"/>
    <p:sldId id="306" r:id="rId34"/>
    <p:sldId id="327" r:id="rId35"/>
    <p:sldId id="328" r:id="rId36"/>
  </p:sldIdLst>
  <p:sldSz cx="12192000" cy="6858000"/>
  <p:notesSz cx="6858000" cy="9144000"/>
  <p:embeddedFontLst>
    <p:embeddedFont>
      <p:font typeface="나눔스퀘어라운드 Bold" panose="020B0600000101010101" pitchFamily="50" charset="-127"/>
      <p:bold r:id="rId37"/>
    </p:embeddedFont>
    <p:embeddedFont>
      <p:font typeface="HY엽서M" panose="02030600000101010101" pitchFamily="18" charset="-127"/>
      <p:regular r:id="rId38"/>
    </p:embeddedFont>
    <p:embeddedFont>
      <p:font typeface="HY헤드라인M" panose="02030600000101010101" pitchFamily="18" charset="-127"/>
      <p:regular r:id="rId39"/>
    </p:embeddedFont>
    <p:embeddedFont>
      <p:font typeface="맑은 고딕" panose="020B0503020000020004" pitchFamily="50" charset="-127"/>
      <p:regular r:id="rId40"/>
      <p:bold r:id="rId41"/>
    </p:embeddedFont>
    <p:embeddedFont>
      <p:font typeface="함초롬돋움" panose="020B0604000101010101" pitchFamily="50" charset="-127"/>
      <p:regular r:id="rId42"/>
      <p:bold r:id="rId43"/>
    </p:embeddedFont>
    <p:embeddedFont>
      <p:font typeface="함초롬바탕" panose="02030604000101010101" pitchFamily="18" charset="-127"/>
      <p:regular r:id="rId44"/>
      <p:bold r:id="rId45"/>
    </p:embeddedFont>
    <p:embeddedFont>
      <p:font typeface="휴먼매직체" panose="02030504000101010101" pitchFamily="18" charset="-127"/>
      <p:regular r:id="rId46"/>
    </p:embeddedFont>
    <p:embeddedFont>
      <p:font typeface="휴먼모음T" panose="02030504000101010101" pitchFamily="18" charset="-127"/>
      <p:regular r:id="rId4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294"/>
    <a:srgbClr val="FFBD00"/>
    <a:srgbClr val="FFD224"/>
    <a:srgbClr val="FFF1AB"/>
    <a:srgbClr val="C7DCF1"/>
    <a:srgbClr val="9FC3E8"/>
    <a:srgbClr val="FBEBF2"/>
    <a:srgbClr val="FFE0C1"/>
    <a:srgbClr val="FF99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0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1541835"/>
      </p:ext>
    </p:extLst>
  </p:cSld>
  <p:clrMapOvr>
    <a:masterClrMapping/>
  </p:clrMapOvr>
  <p:transition spd="slow" advClick="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9614534"/>
      </p:ext>
    </p:extLst>
  </p:cSld>
  <p:clrMapOvr>
    <a:masterClrMapping/>
  </p:clrMapOvr>
  <p:transition spd="slow" advClick="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0693851"/>
      </p:ext>
    </p:extLst>
  </p:cSld>
  <p:clrMapOvr>
    <a:masterClrMapping/>
  </p:clrMapOvr>
  <p:transition spd="slow" advClick="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1959115"/>
      </p:ext>
    </p:extLst>
  </p:cSld>
  <p:clrMapOvr>
    <a:masterClrMapping/>
  </p:clrMapOvr>
  <p:transition spd="slow" advClick="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1162505"/>
      </p:ext>
    </p:extLst>
  </p:cSld>
  <p:clrMapOvr>
    <a:masterClrMapping/>
  </p:clrMapOvr>
  <p:transition spd="slow" advClick="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89307"/>
      </p:ext>
    </p:extLst>
  </p:cSld>
  <p:clrMapOvr>
    <a:masterClrMapping/>
  </p:clrMapOvr>
  <p:transition spd="slow" advClick="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1725368"/>
      </p:ext>
    </p:extLst>
  </p:cSld>
  <p:clrMapOvr>
    <a:masterClrMapping/>
  </p:clrMapOvr>
  <p:transition spd="slow" advClick="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2841103"/>
      </p:ext>
    </p:extLst>
  </p:cSld>
  <p:clrMapOvr>
    <a:masterClrMapping/>
  </p:clrMapOvr>
  <p:transition spd="slow" advClick="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8928409"/>
      </p:ext>
    </p:extLst>
  </p:cSld>
  <p:clrMapOvr>
    <a:masterClrMapping/>
  </p:clrMapOvr>
  <p:transition spd="slow" advClick="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0932448"/>
      </p:ext>
    </p:extLst>
  </p:cSld>
  <p:clrMapOvr>
    <a:masterClrMapping/>
  </p:clrMapOvr>
  <p:transition spd="slow" advClick="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606566"/>
      </p:ext>
    </p:extLst>
  </p:cSld>
  <p:clrMapOvr>
    <a:masterClrMapping/>
  </p:clrMapOvr>
  <p:transition spd="slow" advClick="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0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867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>
    <p:randomBar dir="vert"/>
  </p:transition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https://www.youtube.com/watch?v=64oainiemCo" TargetMode="Externa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t.hi098123.com/braille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seI6uRLZbQ" TargetMode="External"/><Relationship Id="rId2" Type="http://schemas.openxmlformats.org/officeDocument/2006/relationships/hyperlink" Target="https://www.youtube.com/watch?v=64oainiemC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zpIiyc_Grz8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hyperlink" Target="https://www.youtube.com/watch?v=zpIiyc_Grz8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타원 5"/>
          <p:cNvSpPr/>
          <p:nvPr/>
        </p:nvSpPr>
        <p:spPr>
          <a:xfrm>
            <a:off x="2270346" y="837090"/>
            <a:ext cx="7982662" cy="5161475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9900" dirty="0">
              <a:ln>
                <a:solidFill>
                  <a:schemeClr val="tx1"/>
                </a:solidFill>
              </a:ln>
              <a:solidFill>
                <a:srgbClr val="FBEBF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8480" y="255199"/>
            <a:ext cx="210826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ㄱ</a:t>
            </a: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1774061" y="667512"/>
          <a:ext cx="672688" cy="1021842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643681" y="3533311"/>
            <a:ext cx="210826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ㅕ</a:t>
            </a: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10804885" y="4733639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77109" y="4555152"/>
            <a:ext cx="210826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ㄹ</a:t>
            </a:r>
          </a:p>
        </p:txBody>
      </p:sp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3412690" y="5602742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3173380" y="1549575"/>
            <a:ext cx="6096000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40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함초롬돋움" panose="020B0604000101010101" pitchFamily="50" charset="-127"/>
              </a:rPr>
              <a:t>  </a:t>
            </a:r>
            <a:r>
              <a:rPr lang="ko-KR" altLang="en-US" sz="40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손끝으로 읽는 글자</a:t>
            </a:r>
            <a:endParaRPr lang="en-US" altLang="ko-KR" sz="40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 책갈피 만들기</a:t>
            </a:r>
            <a:endParaRPr lang="en-US" altLang="ko-KR" sz="960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99079" y="2568255"/>
            <a:ext cx="2493285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ko-KR" altLang="en-US" sz="48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⠨⠎⠢⠨</a:t>
            </a:r>
            <a:endParaRPr lang="en-US" altLang="ko-KR" sz="4800" b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  <a:cs typeface="함초롬돋움" panose="020B0604000101010101" pitchFamily="50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204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455" y="1676681"/>
            <a:ext cx="120062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ㄷㅏㅇㅡㅁㅈㅜㅇ</a:t>
            </a:r>
            <a:endParaRPr lang="en-US" altLang="ko-KR" sz="4400" dirty="0">
              <a:ln>
                <a:solidFill>
                  <a:srgbClr val="9FC3E8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ㅇㅜㄹㅣㄴㅏㄹㅏㄱㅜㄱㄱㅣㅇㅢ</a:t>
            </a:r>
            <a:endParaRPr lang="en-US" altLang="ko-KR" sz="4400" dirty="0">
              <a:ln>
                <a:solidFill>
                  <a:srgbClr val="9FC3E8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ㅇㅣㄹㅡㅁㅇㅡㄴㅁㅜㅇㅓㅅㅇㅣㄹㄲㅏㅇㅛ</a:t>
            </a:r>
            <a:r>
              <a:rPr lang="en-US" altLang="ko-KR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?</a:t>
            </a:r>
          </a:p>
          <a:p>
            <a:pPr algn="ctr"/>
            <a:endParaRPr lang="en-US" altLang="ko-KR" sz="4400" dirty="0"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en-US" altLang="ko-KR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1. </a:t>
            </a:r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ㅅㅓㅇㅈㅗㄱㅣ</a:t>
            </a:r>
            <a:endParaRPr lang="en-US" altLang="ko-KR" sz="4400" dirty="0">
              <a:ln>
                <a:solidFill>
                  <a:srgbClr val="9FC3E8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en-US" altLang="ko-KR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2. </a:t>
            </a:r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ㅌㅐㄱㅡㄱㄱㅣ</a:t>
            </a:r>
            <a:endParaRPr lang="en-US" altLang="ko-KR" sz="4400" dirty="0">
              <a:ln>
                <a:solidFill>
                  <a:srgbClr val="9FC3E8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en-US" altLang="ko-KR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3. </a:t>
            </a:r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ㅇㅗㅅㅓㅇㅎㅗㅇㄱㅣ</a:t>
            </a:r>
            <a:endParaRPr lang="en-US" altLang="ko-KR" sz="4400" dirty="0">
              <a:ln>
                <a:solidFill>
                  <a:srgbClr val="9FC3E8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432706" y="320786"/>
            <a:ext cx="10782982" cy="874924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endParaRPr lang="en-US" altLang="ko-KR" sz="32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1061" y="465860"/>
            <a:ext cx="10863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점자처럼 가로 풀어 쓰기가 된 아래의 문제를 풀어보세요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  <a:endParaRPr lang="ko-KR" altLang="en-US" sz="32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1523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1797" y="830997"/>
            <a:ext cx="7639820" cy="4985980"/>
          </a:xfrm>
          <a:prstGeom prst="rect">
            <a:avLst/>
          </a:prstGeom>
          <a:solidFill>
            <a:srgbClr val="FFE0C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다음 중</a:t>
            </a:r>
            <a:endParaRPr lang="en-US" altLang="ko-KR" sz="44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우리나라 국기의</a:t>
            </a:r>
            <a:endParaRPr lang="en-US" altLang="ko-KR" sz="44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이름은 무엇일까요</a:t>
            </a:r>
            <a:r>
              <a:rPr lang="en-US" altLang="ko-KR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?</a:t>
            </a:r>
          </a:p>
          <a:p>
            <a:pPr algn="ctr"/>
            <a:endParaRPr lang="en-US" altLang="ko-KR" sz="44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          1. </a:t>
            </a:r>
            <a:r>
              <a:rPr lang="ko-KR" altLang="en-US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성조기</a:t>
            </a:r>
            <a:endParaRPr lang="en-US" altLang="ko-KR" sz="44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5400" dirty="0">
                <a:ln w="0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      </a:t>
            </a:r>
            <a:r>
              <a:rPr lang="en-US" altLang="ko-KR" sz="2000" dirty="0">
                <a:ln w="0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en-US" altLang="ko-KR" sz="54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2. </a:t>
            </a:r>
            <a:r>
              <a:rPr lang="ko-KR" altLang="en-US" sz="54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태극기</a:t>
            </a:r>
            <a:endParaRPr lang="en-US" altLang="ko-KR" sz="4400" dirty="0">
              <a:ln w="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          3. </a:t>
            </a:r>
            <a:r>
              <a:rPr lang="ko-KR" altLang="en-US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오성홍기</a:t>
            </a:r>
            <a:endParaRPr lang="en-US" altLang="ko-KR" sz="44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35670" y="4809009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ㅇ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456229" y="5045832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9737108" y="209942"/>
            <a:ext cx="13933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96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ㅛ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10566461" y="209942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661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1611087" y="380998"/>
            <a:ext cx="9927770" cy="5998029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쉬운 한글 문장도</a:t>
            </a:r>
            <a:endParaRPr lang="en-US" altLang="ko-KR" sz="36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자음과 모음을 </a:t>
            </a:r>
            <a:endParaRPr lang="en-US" altLang="ko-KR" sz="36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가로로 풀어서 보면</a:t>
            </a:r>
            <a:endParaRPr lang="en-US" altLang="ko-KR" sz="36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굉장히 낯설답니다</a:t>
            </a:r>
            <a:r>
              <a:rPr lang="en-US" altLang="ko-KR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altLang="ko-KR" sz="20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그런데</a:t>
            </a:r>
            <a:r>
              <a:rPr lang="en-US" altLang="ko-KR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이것이 시각장애인들이</a:t>
            </a:r>
            <a:endParaRPr lang="en-US" altLang="ko-KR" sz="36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점자를 쓰고 읽는 방법입니다</a:t>
            </a:r>
            <a:r>
              <a:rPr lang="en-US" altLang="ko-KR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070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4703621" y="451707"/>
            <a:ext cx="3222860" cy="1337371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b="1" dirty="0"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태극기</a:t>
            </a:r>
            <a:endParaRPr lang="ko-KR" altLang="en-US" sz="6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2516930" y="2604135"/>
            <a:ext cx="7780957" cy="1562788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ㅌㅐㄱㅡㄱㄱㅣ</a:t>
            </a:r>
            <a:endParaRPr lang="en-US" altLang="ko-KR" sz="6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962489" y="4981980"/>
            <a:ext cx="7160471" cy="1580757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⠓⠗⠈⠪⠁⠈⠕</a:t>
            </a:r>
            <a:endParaRPr lang="ko-KR" altLang="en-US" sz="6600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아래쪽 화살표 2"/>
          <p:cNvSpPr/>
          <p:nvPr/>
        </p:nvSpPr>
        <p:spPr>
          <a:xfrm>
            <a:off x="4703621" y="1891265"/>
            <a:ext cx="3407574" cy="640490"/>
          </a:xfrm>
          <a:prstGeom prst="downArrow">
            <a:avLst>
              <a:gd name="adj1" fmla="val 50000"/>
              <a:gd name="adj2" fmla="val 38103"/>
            </a:avLst>
          </a:prstGeom>
          <a:solidFill>
            <a:srgbClr val="C7D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가로로 쓰기</a:t>
            </a:r>
          </a:p>
        </p:txBody>
      </p:sp>
      <p:sp>
        <p:nvSpPr>
          <p:cNvPr id="9" name="아래쪽 화살표 8"/>
          <p:cNvSpPr/>
          <p:nvPr/>
        </p:nvSpPr>
        <p:spPr>
          <a:xfrm>
            <a:off x="4680169" y="4269110"/>
            <a:ext cx="3364032" cy="640490"/>
          </a:xfrm>
          <a:prstGeom prst="downArrow">
            <a:avLst>
              <a:gd name="adj1" fmla="val 50000"/>
              <a:gd name="adj2" fmla="val 38103"/>
            </a:avLst>
          </a:prstGeom>
          <a:solidFill>
            <a:srgbClr val="C7D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점자로 쓰기</a:t>
            </a:r>
          </a:p>
        </p:txBody>
      </p:sp>
    </p:spTree>
    <p:extLst>
      <p:ext uri="{BB962C8B-B14F-4D97-AF65-F5344CB8AC3E}">
        <p14:creationId xmlns:p14="http://schemas.microsoft.com/office/powerpoint/2010/main" val="358872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4703621" y="451707"/>
            <a:ext cx="3222860" cy="1337371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b="1" dirty="0"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태극기</a:t>
            </a:r>
            <a:endParaRPr lang="ko-KR" altLang="en-US" sz="6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2516930" y="2604135"/>
            <a:ext cx="7780957" cy="1562788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ㅌㅐㄱㅡㄱㄱㅣ</a:t>
            </a:r>
            <a:endParaRPr lang="en-US" altLang="ko-KR" sz="6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962489" y="4981980"/>
            <a:ext cx="7160471" cy="1580757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⠓⠗⠈⠪⠁⠈⠕</a:t>
            </a:r>
            <a:endParaRPr lang="ko-KR" altLang="en-US" sz="6600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아래쪽 화살표 2"/>
          <p:cNvSpPr/>
          <p:nvPr/>
        </p:nvSpPr>
        <p:spPr>
          <a:xfrm>
            <a:off x="4703621" y="1891265"/>
            <a:ext cx="3407574" cy="640490"/>
          </a:xfrm>
          <a:prstGeom prst="downArrow">
            <a:avLst>
              <a:gd name="adj1" fmla="val 50000"/>
              <a:gd name="adj2" fmla="val 38103"/>
            </a:avLst>
          </a:prstGeom>
          <a:solidFill>
            <a:srgbClr val="C7D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가로로 쓰기</a:t>
            </a:r>
          </a:p>
        </p:txBody>
      </p:sp>
      <p:sp>
        <p:nvSpPr>
          <p:cNvPr id="9" name="아래쪽 화살표 8"/>
          <p:cNvSpPr/>
          <p:nvPr/>
        </p:nvSpPr>
        <p:spPr>
          <a:xfrm>
            <a:off x="4680169" y="4269110"/>
            <a:ext cx="3364032" cy="640490"/>
          </a:xfrm>
          <a:prstGeom prst="downArrow">
            <a:avLst>
              <a:gd name="adj1" fmla="val 50000"/>
              <a:gd name="adj2" fmla="val 38103"/>
            </a:avLst>
          </a:prstGeom>
          <a:solidFill>
            <a:srgbClr val="C7D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점자로 쓰기</a:t>
            </a:r>
          </a:p>
        </p:txBody>
      </p:sp>
    </p:spTree>
    <p:extLst>
      <p:ext uri="{BB962C8B-B14F-4D97-AF65-F5344CB8AC3E}">
        <p14:creationId xmlns:p14="http://schemas.microsoft.com/office/powerpoint/2010/main" val="84696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243121" y="108857"/>
            <a:ext cx="8563422" cy="794659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4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 일람표</a:t>
            </a:r>
            <a:r>
              <a:rPr lang="ko-KR" altLang="en-US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읽기형</a:t>
            </a:r>
            <a:r>
              <a:rPr lang="en-US" altLang="ko-KR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– 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점자는 어떻게 읽나요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?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" t="734" r="287"/>
          <a:stretch/>
        </p:blipFill>
        <p:spPr>
          <a:xfrm>
            <a:off x="374072" y="1105593"/>
            <a:ext cx="11488190" cy="558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7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62302" y="3566661"/>
          <a:ext cx="11287125" cy="2034972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7066971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8162971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26659778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62314014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161112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9226366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651704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253695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509112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3459435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6696134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6862649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65557641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10304869"/>
                    </a:ext>
                  </a:extLst>
                </a:gridCol>
                <a:gridCol w="753746">
                  <a:extLst>
                    <a:ext uri="{9D8B030D-6E8A-4147-A177-3AD203B41FA5}">
                      <a16:colId xmlns:a16="http://schemas.microsoft.com/office/drawing/2014/main" val="184695661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0482191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71921650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3983834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9395896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3187433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6294667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14192890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31768088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368686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10943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6561784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26394155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151636332"/>
                    </a:ext>
                  </a:extLst>
                </a:gridCol>
                <a:gridCol w="357808">
                  <a:extLst>
                    <a:ext uri="{9D8B030D-6E8A-4147-A177-3AD203B41FA5}">
                      <a16:colId xmlns:a16="http://schemas.microsoft.com/office/drawing/2014/main" val="2818782253"/>
                    </a:ext>
                  </a:extLst>
                </a:gridCol>
              </a:tblGrid>
              <a:tr h="56278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ㄱ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된소리</a:t>
                      </a:r>
                    </a:p>
                  </a:txBody>
                  <a:tcPr marT="180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29093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en-US" altLang="ko-KR" sz="1000" dirty="0">
                        <a:latin typeface="나눔스퀘어라운드 Bold" panose="020B0600000101010101" pitchFamily="50" charset="-127"/>
                        <a:ea typeface="나눔스퀘어라운드 Bold" panose="020B0600000101010101" pitchFamily="50" charset="-127"/>
                      </a:endParaRPr>
                    </a:p>
                    <a:p>
                      <a:pPr algn="ctr" latinLnBrk="1"/>
                      <a:endParaRPr lang="en-US" altLang="ko-KR" sz="1000" dirty="0">
                        <a:latin typeface="나눔스퀘어라운드 Bold" panose="020B0600000101010101" pitchFamily="50" charset="-127"/>
                        <a:ea typeface="나눔스퀘어라운드 Bold" panose="020B0600000101010101" pitchFamily="50" charset="-127"/>
                      </a:endParaRPr>
                    </a:p>
                    <a:p>
                      <a:pPr algn="ctr" latinLnBrk="1"/>
                      <a:endParaRPr lang="en-US" altLang="ko-KR" sz="1000" dirty="0">
                        <a:latin typeface="나눔스퀘어라운드 Bold" panose="020B0600000101010101" pitchFamily="50" charset="-127"/>
                        <a:ea typeface="나눔스퀘어라운드 Bold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없음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972150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777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09690"/>
                  </a:ext>
                </a:extLst>
              </a:tr>
            </a:tbl>
          </a:graphicData>
        </a:graphic>
      </p:graphicFrame>
      <p:sp>
        <p:nvSpPr>
          <p:cNvPr id="7" name="모서리가 둥근 직사각형 6"/>
          <p:cNvSpPr/>
          <p:nvPr/>
        </p:nvSpPr>
        <p:spPr>
          <a:xfrm>
            <a:off x="362302" y="539707"/>
            <a:ext cx="11287125" cy="1642677"/>
          </a:xfrm>
          <a:prstGeom prst="roundRect">
            <a:avLst/>
          </a:prstGeom>
          <a:solidFill>
            <a:srgbClr val="FFC294"/>
          </a:solidFill>
          <a:ln>
            <a:solidFill>
              <a:srgbClr val="FFD03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5400" dirty="0">
                <a:ln w="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자음 </a:t>
            </a:r>
            <a:r>
              <a:rPr lang="en-US" altLang="ko-KR" sz="5400" dirty="0">
                <a:ln w="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– </a:t>
            </a:r>
            <a:r>
              <a:rPr lang="ko-KR" altLang="en-US" sz="5400" dirty="0">
                <a:ln w="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첫소리</a:t>
            </a:r>
            <a:endParaRPr lang="en-US" altLang="ko-KR" sz="5400" dirty="0">
              <a:ln w="0"/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5400" dirty="0">
                <a:ln w="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                  </a:t>
            </a:r>
            <a:r>
              <a:rPr lang="en-US" altLang="ko-KR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40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</a:t>
            </a:r>
            <a:r>
              <a:rPr lang="en-US" altLang="ko-KR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에서 </a:t>
            </a:r>
            <a:r>
              <a:rPr lang="en-US" altLang="ko-KR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40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ㅈ</a:t>
            </a:r>
            <a:r>
              <a:rPr lang="en-US" altLang="ko-KR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에 해당하는 글자 </a:t>
            </a:r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4228607" y="5657145"/>
            <a:ext cx="5334002" cy="1027289"/>
          </a:xfrm>
          <a:prstGeom prst="wedgeRoundRectCallout">
            <a:avLst>
              <a:gd name="adj1" fmla="val -13140"/>
              <a:gd name="adj2" fmla="val -98864"/>
              <a:gd name="adj3" fmla="val 16667"/>
            </a:avLst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첫소리 </a:t>
            </a:r>
            <a:r>
              <a:rPr lang="en-US" altLang="ko-KR" sz="3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ㅇ</a:t>
            </a:r>
            <a:r>
              <a:rPr lang="en-US" altLang="ko-KR" sz="3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은 쓰지 않기</a:t>
            </a:r>
            <a:endParaRPr lang="en-US" altLang="ko-KR" sz="32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(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점자에서는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없는 글자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)</a:t>
            </a:r>
            <a:endParaRPr lang="ko-KR" altLang="en-US" sz="32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0" name="모서리가 둥근 사각형 설명선 9"/>
          <p:cNvSpPr/>
          <p:nvPr/>
        </p:nvSpPr>
        <p:spPr>
          <a:xfrm>
            <a:off x="4746768" y="2302761"/>
            <a:ext cx="6677377" cy="1027289"/>
          </a:xfrm>
          <a:prstGeom prst="wedgeRoundRectCallout">
            <a:avLst>
              <a:gd name="adj1" fmla="val 42574"/>
              <a:gd name="adj2" fmla="val 79158"/>
              <a:gd name="adj3" fmla="val 16667"/>
            </a:avLst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b="1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ㄲ</a:t>
            </a:r>
            <a:r>
              <a:rPr lang="en-US" altLang="ko-KR" sz="3200" b="1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3200" b="1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ㄸ</a:t>
            </a:r>
            <a:r>
              <a:rPr lang="en-US" altLang="ko-KR" sz="3200" b="1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과 같은 된소리는</a:t>
            </a:r>
            <a:endParaRPr lang="en-US" altLang="ko-KR" sz="32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된소리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(6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)+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첫소리 자음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을 써요</a:t>
            </a:r>
          </a:p>
        </p:txBody>
      </p:sp>
      <p:sp>
        <p:nvSpPr>
          <p:cNvPr id="11" name="모서리가 둥근 사각형 설명선 10"/>
          <p:cNvSpPr/>
          <p:nvPr/>
        </p:nvSpPr>
        <p:spPr>
          <a:xfrm>
            <a:off x="4800600" y="2302762"/>
            <a:ext cx="6677377" cy="1027289"/>
          </a:xfrm>
          <a:prstGeom prst="wedgeRoundRectCallout">
            <a:avLst>
              <a:gd name="adj1" fmla="val 42574"/>
              <a:gd name="adj2" fmla="val 79158"/>
              <a:gd name="adj3" fmla="val 16667"/>
            </a:avLst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ㄲ은 된소리표 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+ 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첫소리 ㄱ </a:t>
            </a:r>
            <a:r>
              <a:rPr lang="ko-KR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⠠⠈</a:t>
            </a:r>
            <a:endParaRPr lang="en-US" altLang="ko-KR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ㄸ은 된소리표 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+ 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첫소리 ㄷ </a:t>
            </a:r>
            <a:r>
              <a:rPr lang="ko-KR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⠠⠊</a:t>
            </a:r>
          </a:p>
        </p:txBody>
      </p:sp>
      <p:sp>
        <p:nvSpPr>
          <p:cNvPr id="12" name="모서리가 둥근 사각형 설명선 11"/>
          <p:cNvSpPr/>
          <p:nvPr/>
        </p:nvSpPr>
        <p:spPr>
          <a:xfrm>
            <a:off x="3442223" y="5657145"/>
            <a:ext cx="7414783" cy="1027289"/>
          </a:xfrm>
          <a:prstGeom prst="wedgeRoundRectCallout">
            <a:avLst>
              <a:gd name="adj1" fmla="val -13140"/>
              <a:gd name="adj2" fmla="val -98864"/>
              <a:gd name="adj3" fmla="val 16667"/>
            </a:avLst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어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는 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ㅇ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없이 모음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ㅓ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만 쓰기</a:t>
            </a:r>
            <a:endParaRPr lang="en-US" altLang="ko-KR" sz="32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유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는 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ㅇ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없이 모음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ㅠ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만 쓰기</a:t>
            </a:r>
          </a:p>
        </p:txBody>
      </p:sp>
    </p:spTree>
    <p:extLst>
      <p:ext uri="{BB962C8B-B14F-4D97-AF65-F5344CB8AC3E}">
        <p14:creationId xmlns:p14="http://schemas.microsoft.com/office/powerpoint/2010/main" val="281468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485773" y="4272605"/>
          <a:ext cx="11287125" cy="1902120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7066971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8162971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26659778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62314014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161112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9226366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651704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253695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509112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3459435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6696134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6862649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65557641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103048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84695661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93759748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0482191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71921650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3983834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9395896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3187433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6294667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14192890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31768088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368686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10943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6561784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26394155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151636332"/>
                    </a:ext>
                  </a:extLst>
                </a:gridCol>
                <a:gridCol w="357808">
                  <a:extLst>
                    <a:ext uri="{9D8B030D-6E8A-4147-A177-3AD203B41FA5}">
                      <a16:colId xmlns:a16="http://schemas.microsoft.com/office/drawing/2014/main" val="2818782253"/>
                    </a:ext>
                  </a:extLst>
                </a:gridCol>
              </a:tblGrid>
              <a:tr h="39412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ㄱ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받침ㅆ</a:t>
                      </a:r>
                    </a:p>
                  </a:txBody>
                  <a:tcPr marT="180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29093"/>
                  </a:ext>
                </a:extLst>
              </a:tr>
              <a:tr h="321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972150"/>
                  </a:ext>
                </a:extLst>
              </a:tr>
              <a:tr h="321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777"/>
                  </a:ext>
                </a:extLst>
              </a:tr>
              <a:tr h="321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09690"/>
                  </a:ext>
                </a:extLst>
              </a:tr>
            </a:tbl>
          </a:graphicData>
        </a:graphic>
      </p:graphicFrame>
      <p:sp>
        <p:nvSpPr>
          <p:cNvPr id="7" name="모서리가 둥근 직사각형 6"/>
          <p:cNvSpPr/>
          <p:nvPr/>
        </p:nvSpPr>
        <p:spPr>
          <a:xfrm>
            <a:off x="485773" y="2177591"/>
            <a:ext cx="11287125" cy="1885723"/>
          </a:xfrm>
          <a:prstGeom prst="roundRect">
            <a:avLst/>
          </a:prstGeom>
          <a:solidFill>
            <a:srgbClr val="FFC294"/>
          </a:solidFill>
          <a:ln>
            <a:solidFill>
              <a:srgbClr val="FFD03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자음 </a:t>
            </a:r>
            <a:r>
              <a:rPr lang="en-US" altLang="ko-KR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– </a:t>
            </a:r>
            <a:r>
              <a:rPr lang="ko-KR" altLang="en-US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받침</a:t>
            </a:r>
            <a:endParaRPr lang="en-US" altLang="ko-KR" sz="5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</a:t>
            </a:r>
            <a:r>
              <a:rPr lang="en-US" altLang="ko-KR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4000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</a:t>
            </a:r>
            <a:r>
              <a:rPr lang="en-US" altLang="ko-KR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에서 </a:t>
            </a:r>
            <a:r>
              <a:rPr lang="en-US" altLang="ko-KR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4000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ㅁ</a:t>
            </a:r>
            <a:r>
              <a:rPr lang="en-US" altLang="ko-KR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에 해당하는 글자 </a:t>
            </a:r>
          </a:p>
        </p:txBody>
      </p:sp>
      <p:sp>
        <p:nvSpPr>
          <p:cNvPr id="15" name="모서리가 둥근 사각형 설명선 14"/>
          <p:cNvSpPr/>
          <p:nvPr/>
        </p:nvSpPr>
        <p:spPr>
          <a:xfrm>
            <a:off x="1842283" y="232694"/>
            <a:ext cx="9790560" cy="1582903"/>
          </a:xfrm>
          <a:prstGeom prst="wedgeRoundRectCallout">
            <a:avLst>
              <a:gd name="adj1" fmla="val -34808"/>
              <a:gd name="adj2" fmla="val 78456"/>
              <a:gd name="adj3" fmla="val 16667"/>
            </a:avLst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rgbClr val="E75037"/>
                </a:solidFill>
                <a:latin typeface="휴먼매직체" panose="02030504000101010101" pitchFamily="18" charset="-127"/>
                <a:ea typeface="휴먼매직체" panose="02030504000101010101" pitchFamily="18" charset="-127"/>
              </a:rPr>
              <a:t> </a:t>
            </a:r>
            <a:r>
              <a:rPr lang="ko-KR" altLang="en-US" sz="3200" dirty="0">
                <a:ln w="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점자는 자음의 첫소리와 받침의 모양이 다릅니다</a:t>
            </a:r>
            <a:endParaRPr lang="en-US" altLang="ko-KR" sz="3200" dirty="0">
              <a:ln w="0"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점자는 가로로 써서 손가락으로 읽는 글자이기 때문에</a:t>
            </a:r>
            <a:endParaRPr lang="en-US" altLang="ko-KR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200" dirty="0">
                <a:ln w="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자음의 첫소리와 받침을 구분해야 합니다</a:t>
            </a:r>
            <a:r>
              <a:rPr lang="en-US" altLang="ko-KR" sz="3200" dirty="0">
                <a:ln w="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  <a:r>
              <a:rPr lang="ko-KR" altLang="en-US" sz="3200" dirty="0">
                <a:ln w="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en-US" altLang="ko-KR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(</a:t>
            </a:r>
            <a:r>
              <a:rPr lang="ko-KR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몸</a:t>
            </a:r>
            <a:r>
              <a:rPr lang="en-US" altLang="ko-KR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각</a:t>
            </a:r>
            <a:r>
              <a:rPr lang="en-US" altLang="ko-KR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)</a:t>
            </a:r>
            <a:endParaRPr lang="ko-KR" altLang="en-US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319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모서리가 둥근 직사각형 6"/>
          <p:cNvSpPr/>
          <p:nvPr/>
        </p:nvSpPr>
        <p:spPr>
          <a:xfrm>
            <a:off x="485773" y="469855"/>
            <a:ext cx="1540990" cy="1139489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모음</a:t>
            </a:r>
            <a:endParaRPr lang="ko-KR" altLang="en-US" sz="3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485773" y="1938528"/>
          <a:ext cx="7537460" cy="1943935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7066971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8162971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26659778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62314014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161112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9226366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651704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253695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509112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3459435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6696134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6862649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65557641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103048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84695661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93759748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0482191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71921650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3983834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93958967"/>
                    </a:ext>
                  </a:extLst>
                </a:gridCol>
              </a:tblGrid>
              <a:tr h="590122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ㅏ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ㅛ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29093"/>
                  </a:ext>
                </a:extLst>
              </a:tr>
              <a:tr h="4512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972150"/>
                  </a:ext>
                </a:extLst>
              </a:tr>
              <a:tr h="4512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777"/>
                  </a:ext>
                </a:extLst>
              </a:tr>
              <a:tr h="4512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09690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485773" y="3882463"/>
          <a:ext cx="11287125" cy="1706880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7066971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8162971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26659778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62314014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161112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9226366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651704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253695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509112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3459435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6696134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6862649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65557641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103048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84695661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93759748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0482191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71921650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3983834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9395896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3187433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6294667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14192890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31768088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368686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10943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6561784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26394155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151636332"/>
                    </a:ext>
                  </a:extLst>
                </a:gridCol>
                <a:gridCol w="357808">
                  <a:extLst>
                    <a:ext uri="{9D8B030D-6E8A-4147-A177-3AD203B41FA5}">
                      <a16:colId xmlns:a16="http://schemas.microsoft.com/office/drawing/2014/main" val="2818782253"/>
                    </a:ext>
                  </a:extLst>
                </a:gridCol>
              </a:tblGrid>
              <a:tr h="39412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ㅐ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ㅒ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ㅖ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9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ㅢ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29093"/>
                  </a:ext>
                </a:extLst>
              </a:tr>
              <a:tr h="321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972150"/>
                  </a:ext>
                </a:extLst>
              </a:tr>
              <a:tr h="321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777"/>
                  </a:ext>
                </a:extLst>
              </a:tr>
              <a:tr h="321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09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511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모서리가 둥근 직사각형 6"/>
          <p:cNvSpPr/>
          <p:nvPr/>
        </p:nvSpPr>
        <p:spPr>
          <a:xfrm>
            <a:off x="484722" y="778023"/>
            <a:ext cx="1539845" cy="1139489"/>
          </a:xfrm>
          <a:prstGeom prst="roundRect">
            <a:avLst/>
          </a:prstGeom>
          <a:solidFill>
            <a:srgbClr val="FFC294"/>
          </a:solidFill>
          <a:ln>
            <a:solidFill>
              <a:srgbClr val="FFD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약자</a:t>
            </a:r>
          </a:p>
        </p:txBody>
      </p:sp>
      <p:sp>
        <p:nvSpPr>
          <p:cNvPr id="8" name="타원 7"/>
          <p:cNvSpPr/>
          <p:nvPr/>
        </p:nvSpPr>
        <p:spPr>
          <a:xfrm>
            <a:off x="2467178" y="589763"/>
            <a:ext cx="8902261" cy="1516010"/>
          </a:xfrm>
          <a:prstGeom prst="ellipse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가로로 길게 풀어 쓰는 점자를 </a:t>
            </a:r>
            <a:endParaRPr lang="en-US" altLang="ko-KR" sz="36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짧게</a:t>
            </a:r>
            <a:r>
              <a:rPr lang="ko-KR" altLang="en-US" sz="36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 쓸 수 있도록 만든 것 </a:t>
            </a:r>
            <a:endParaRPr lang="en-US" altLang="ko-KR" sz="36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878553" y="2936902"/>
          <a:ext cx="8291206" cy="1809252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7066971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8162971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26659778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62314014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161112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9226366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509112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3459435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6696134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6862649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65557641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103048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0482191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71921650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3187433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6294667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14192890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31768088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368686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10943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6561784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26394155"/>
                    </a:ext>
                  </a:extLst>
                </a:gridCol>
              </a:tblGrid>
              <a:tr h="48034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가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29093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972150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777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09690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9169759" y="2936902"/>
          <a:ext cx="1507492" cy="1809252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64587271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12984206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1618490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23291671"/>
                    </a:ext>
                  </a:extLst>
                </a:gridCol>
              </a:tblGrid>
              <a:tr h="480349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231275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932713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806111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498148"/>
                  </a:ext>
                </a:extLst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878553" y="4746154"/>
          <a:ext cx="8291206" cy="1818030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7066971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8162971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26659778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62314014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161112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9226366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509112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3459435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6696134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6862649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65557641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103048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0482191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71921650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3187433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6294667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14192890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31768088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368686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10943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6561784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26394155"/>
                    </a:ext>
                  </a:extLst>
                </a:gridCol>
              </a:tblGrid>
              <a:tr h="44846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억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옥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29093"/>
                  </a:ext>
                </a:extLst>
              </a:tr>
              <a:tr h="4027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97215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777"/>
                  </a:ext>
                </a:extLst>
              </a:tr>
              <a:tr h="4907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09690"/>
                  </a:ext>
                </a:extLst>
              </a:tr>
            </a:tbl>
          </a:graphicData>
        </a:graphic>
      </p:graphicFrame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9169759" y="4741682"/>
          <a:ext cx="2261238" cy="1814865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2481640035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94474996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410446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358054235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301913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17786665"/>
                    </a:ext>
                  </a:extLst>
                </a:gridCol>
              </a:tblGrid>
              <a:tr h="51847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349570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622883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866210"/>
                  </a:ext>
                </a:extLst>
              </a:tr>
              <a:tr h="4356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353667"/>
                  </a:ext>
                </a:extLst>
              </a:tr>
            </a:tbl>
          </a:graphicData>
        </a:graphic>
      </p:graphicFrame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10683240" y="2936901"/>
          <a:ext cx="747757" cy="1792261"/>
        </p:xfrm>
        <a:graphic>
          <a:graphicData uri="http://schemas.openxmlformats.org/drawingml/2006/table">
            <a:tbl>
              <a:tblPr/>
              <a:tblGrid>
                <a:gridCol w="370884">
                  <a:extLst>
                    <a:ext uri="{9D8B030D-6E8A-4147-A177-3AD203B41FA5}">
                      <a16:colId xmlns:a16="http://schemas.microsoft.com/office/drawing/2014/main" val="288620527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693317136"/>
                    </a:ext>
                  </a:extLst>
                </a:gridCol>
              </a:tblGrid>
              <a:tr h="52388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받침ㅆ</a:t>
                      </a:r>
                    </a:p>
                  </a:txBody>
                  <a:tcPr marT="14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983254"/>
                  </a:ext>
                </a:extLst>
              </a:tr>
              <a:tr h="429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207124"/>
                  </a:ext>
                </a:extLst>
              </a:tr>
              <a:tr h="429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989291"/>
                  </a:ext>
                </a:extLst>
              </a:tr>
              <a:tr h="4098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802367"/>
                  </a:ext>
                </a:extLst>
              </a:tr>
            </a:tbl>
          </a:graphicData>
        </a:graphic>
      </p:graphicFrame>
      <p:sp>
        <p:nvSpPr>
          <p:cNvPr id="17" name="모서리가 둥근 사각형 설명선 16"/>
          <p:cNvSpPr/>
          <p:nvPr/>
        </p:nvSpPr>
        <p:spPr>
          <a:xfrm>
            <a:off x="2467178" y="292131"/>
            <a:ext cx="9802182" cy="2229206"/>
          </a:xfrm>
          <a:prstGeom prst="wedgeRoundRectCallout">
            <a:avLst>
              <a:gd name="adj1" fmla="val -9645"/>
              <a:gd name="adj2" fmla="val 68793"/>
              <a:gd name="adj3" fmla="val 16667"/>
            </a:avLst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나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다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마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바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카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타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파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하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는 자음 첫소리와 모양이 같아요</a:t>
            </a:r>
            <a:endParaRPr lang="en-US" altLang="ko-KR" sz="3000" dirty="0">
              <a:solidFill>
                <a:srgbClr val="0070C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그래서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모음이 바로 뒤에 이어서 나오면 </a:t>
            </a:r>
            <a:endParaRPr lang="en-US" altLang="ko-KR" sz="3000" dirty="0">
              <a:solidFill>
                <a:srgbClr val="0070C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이 약자들은 쓸 수 없답니다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</a:p>
          <a:p>
            <a:pPr algn="ctr"/>
            <a:r>
              <a:rPr lang="ko-KR" altLang="en-US" sz="24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예</a:t>
            </a:r>
            <a:r>
              <a:rPr lang="en-US" altLang="ko-KR" sz="24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24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마음</a:t>
            </a:r>
            <a:r>
              <a:rPr lang="en-US" altLang="ko-KR" sz="24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=</a:t>
            </a:r>
            <a:r>
              <a:rPr lang="ko-KR" altLang="en-US" sz="2400" dirty="0" err="1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ㅁ⠑ㅏ⠣ㅡ⠪ㅁ</a:t>
            </a:r>
            <a:r>
              <a:rPr lang="ko-KR" altLang="en-US" sz="2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⠢</a:t>
            </a:r>
            <a:endParaRPr lang="en-US" altLang="ko-KR" sz="2000" dirty="0">
              <a:solidFill>
                <a:srgbClr val="0070C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040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41526" y="941650"/>
            <a:ext cx="10047514" cy="5780314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점자퀴즈 통합본(한솔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9281" y="1052435"/>
            <a:ext cx="9532005" cy="53617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19877" y="6414187"/>
            <a:ext cx="44598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u="sng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출처 </a:t>
            </a:r>
            <a:r>
              <a:rPr lang="en-US" altLang="ko-KR" sz="1050" u="sng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5"/>
              </a:rPr>
              <a:t>https://</a:t>
            </a:r>
            <a:r>
              <a:rPr lang="en-US" altLang="ko-KR" sz="1050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5"/>
              </a:rPr>
              <a:t>www.youtube.com/watch?v=64oainiemCo</a:t>
            </a:r>
            <a:r>
              <a:rPr lang="en-US" altLang="ko-KR" sz="1050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/ </a:t>
            </a:r>
            <a:r>
              <a:rPr lang="en-US" altLang="ko-KR" sz="1400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</a:t>
            </a:r>
            <a:r>
              <a:rPr lang="ko-KR" altLang="en-US" sz="1400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분 </a:t>
            </a:r>
            <a:r>
              <a:rPr lang="en-US" altLang="ko-KR" sz="1400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17</a:t>
            </a:r>
            <a:r>
              <a:rPr lang="ko-KR" altLang="en-US" sz="1400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초</a:t>
            </a:r>
            <a:endParaRPr lang="en-US" altLang="ko-KR" sz="1400" dirty="0">
              <a:solidFill>
                <a:schemeClr val="accent1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178767" y="120188"/>
            <a:ext cx="7785790" cy="766069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시각장애인이 들려주는 점자 이야기</a:t>
            </a:r>
          </a:p>
        </p:txBody>
      </p:sp>
    </p:spTree>
    <p:extLst>
      <p:ext uri="{BB962C8B-B14F-4D97-AF65-F5344CB8AC3E}">
        <p14:creationId xmlns:p14="http://schemas.microsoft.com/office/powerpoint/2010/main" val="356988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타원 7"/>
          <p:cNvSpPr/>
          <p:nvPr/>
        </p:nvSpPr>
        <p:spPr>
          <a:xfrm>
            <a:off x="372374" y="353853"/>
            <a:ext cx="2227952" cy="919855"/>
          </a:xfrm>
          <a:prstGeom prst="ellipse">
            <a:avLst/>
          </a:prstGeom>
          <a:solidFill>
            <a:srgbClr val="FFC29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잠깐</a:t>
            </a:r>
            <a:r>
              <a:rPr lang="en-US" altLang="ko-KR" sz="44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!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2733772" y="357992"/>
            <a:ext cx="9186863" cy="928540"/>
          </a:xfrm>
          <a:prstGeom prst="roundRect">
            <a:avLst/>
          </a:prstGeom>
          <a:solidFill>
            <a:srgbClr val="FFC29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000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점자는 쓸 때와 읽을 때가 다르답니다</a:t>
            </a:r>
            <a:r>
              <a:rPr lang="en-US" altLang="ko-KR" sz="4000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  <a:endParaRPr lang="ko-KR" altLang="en-US" sz="4000" dirty="0">
              <a:ln w="10160">
                <a:noFill/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8871130" y="1897249"/>
          <a:ext cx="1898867" cy="2971800"/>
        </p:xfrm>
        <a:graphic>
          <a:graphicData uri="http://schemas.openxmlformats.org/drawingml/2006/table">
            <a:tbl>
              <a:tblPr/>
              <a:tblGrid>
                <a:gridCol w="949680">
                  <a:extLst>
                    <a:ext uri="{9D8B030D-6E8A-4147-A177-3AD203B41FA5}">
                      <a16:colId xmlns:a16="http://schemas.microsoft.com/office/drawing/2014/main" val="3499615854"/>
                    </a:ext>
                  </a:extLst>
                </a:gridCol>
                <a:gridCol w="949187">
                  <a:extLst>
                    <a:ext uri="{9D8B030D-6E8A-4147-A177-3AD203B41FA5}">
                      <a16:colId xmlns:a16="http://schemas.microsoft.com/office/drawing/2014/main" val="2474470663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rgbClr val="9FC3E8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①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④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7634199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5626357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③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⑥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654759"/>
                  </a:ext>
                </a:extLst>
              </a:tr>
            </a:tbl>
          </a:graphicData>
        </a:graphic>
      </p:graphicFrame>
      <p:sp>
        <p:nvSpPr>
          <p:cNvPr id="13" name="모서리가 둥근 직사각형 12"/>
          <p:cNvSpPr/>
          <p:nvPr/>
        </p:nvSpPr>
        <p:spPr>
          <a:xfrm>
            <a:off x="7829550" y="5160127"/>
            <a:ext cx="3633789" cy="1412123"/>
          </a:xfrm>
          <a:prstGeom prst="roundRect">
            <a:avLst/>
          </a:prstGeom>
          <a:solidFill>
            <a:srgbClr val="FFC294"/>
          </a:solidFill>
          <a:ln>
            <a:solidFill>
              <a:srgbClr val="FFD03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읽을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때</a:t>
            </a:r>
            <a:r>
              <a:rPr lang="ko-KR" altLang="en-US" sz="32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는</a:t>
            </a:r>
            <a:endParaRPr lang="en-US" altLang="ko-KR" sz="3200" dirty="0">
              <a:ln>
                <a:solidFill>
                  <a:srgbClr val="0070C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왼쪽</a:t>
            </a:r>
            <a:r>
              <a:rPr lang="ko-KR" altLang="en-US" sz="32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부터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아래로</a:t>
            </a: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1152231" y="1986621"/>
          <a:ext cx="2089366" cy="2971800"/>
        </p:xfrm>
        <a:graphic>
          <a:graphicData uri="http://schemas.openxmlformats.org/drawingml/2006/table">
            <a:tbl>
              <a:tblPr/>
              <a:tblGrid>
                <a:gridCol w="1044954">
                  <a:extLst>
                    <a:ext uri="{9D8B030D-6E8A-4147-A177-3AD203B41FA5}">
                      <a16:colId xmlns:a16="http://schemas.microsoft.com/office/drawing/2014/main" val="3499615854"/>
                    </a:ext>
                  </a:extLst>
                </a:gridCol>
                <a:gridCol w="1044412">
                  <a:extLst>
                    <a:ext uri="{9D8B030D-6E8A-4147-A177-3AD203B41FA5}">
                      <a16:colId xmlns:a16="http://schemas.microsoft.com/office/drawing/2014/main" val="2474470663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④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kern="0" spc="0" dirty="0">
                          <a:solidFill>
                            <a:srgbClr val="9FC3E8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①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7634199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5626357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⑥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③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654759"/>
                  </a:ext>
                </a:extLst>
              </a:tr>
            </a:tbl>
          </a:graphicData>
        </a:graphic>
      </p:graphicFrame>
      <p:sp>
        <p:nvSpPr>
          <p:cNvPr id="15" name="모서리가 둥근 직사각형 14"/>
          <p:cNvSpPr/>
          <p:nvPr/>
        </p:nvSpPr>
        <p:spPr>
          <a:xfrm>
            <a:off x="783431" y="5160127"/>
            <a:ext cx="3633789" cy="1412123"/>
          </a:xfrm>
          <a:prstGeom prst="roundRect">
            <a:avLst/>
          </a:prstGeom>
          <a:solidFill>
            <a:srgbClr val="FFC294"/>
          </a:solidFill>
          <a:ln>
            <a:solidFill>
              <a:srgbClr val="FFC2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쓸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때</a:t>
            </a:r>
            <a:r>
              <a:rPr lang="ko-KR" altLang="en-US" sz="32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는</a:t>
            </a:r>
            <a:endParaRPr lang="en-US" altLang="ko-KR" sz="3200" dirty="0">
              <a:ln>
                <a:solidFill>
                  <a:srgbClr val="0070C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오른쪽</a:t>
            </a:r>
            <a:r>
              <a:rPr lang="ko-KR" altLang="en-US" sz="32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부터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아래로</a:t>
            </a:r>
          </a:p>
        </p:txBody>
      </p:sp>
      <p:sp>
        <p:nvSpPr>
          <p:cNvPr id="10" name="오른쪽 화살표 9"/>
          <p:cNvSpPr/>
          <p:nvPr/>
        </p:nvSpPr>
        <p:spPr>
          <a:xfrm>
            <a:off x="3684495" y="1772129"/>
            <a:ext cx="4914198" cy="3222041"/>
          </a:xfrm>
          <a:prstGeom prst="rightArrow">
            <a:avLst>
              <a:gd name="adj1" fmla="val 50000"/>
              <a:gd name="adj2" fmla="val 25247"/>
            </a:avLst>
          </a:prstGeom>
          <a:pattFill prst="pct5">
            <a:fgClr>
              <a:srgbClr val="9FC3E8"/>
            </a:fgClr>
            <a:bgClr>
              <a:schemeClr val="bg1"/>
            </a:bgClr>
          </a:pattFill>
          <a:ln cap="rnd">
            <a:solidFill>
              <a:srgbClr val="7A6F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ln>
                  <a:solidFill>
                    <a:srgbClr val="FFE0C1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점을 찍어 점자를 쓴 후</a:t>
            </a:r>
            <a:endParaRPr lang="en-US" altLang="ko-KR" sz="2800" dirty="0">
              <a:ln>
                <a:solidFill>
                  <a:srgbClr val="FFE0C1"/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2800" dirty="0">
                <a:ln>
                  <a:solidFill>
                    <a:srgbClr val="FFE0C1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볼록 나온 뒷면으로</a:t>
            </a:r>
            <a:endParaRPr lang="en-US" altLang="ko-KR" sz="2800" dirty="0">
              <a:ln>
                <a:solidFill>
                  <a:srgbClr val="FFE0C1"/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2800" dirty="0">
                <a:ln>
                  <a:solidFill>
                    <a:srgbClr val="FFE0C1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종이를 뒤집기 때문이죠</a:t>
            </a:r>
            <a:r>
              <a:rPr lang="en-US" altLang="ko-KR" sz="2800" dirty="0">
                <a:ln>
                  <a:solidFill>
                    <a:srgbClr val="FFE0C1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!</a:t>
            </a:r>
            <a:endParaRPr lang="ko-KR" altLang="en-US" sz="2800" dirty="0">
              <a:ln>
                <a:solidFill>
                  <a:srgbClr val="FFE0C1"/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1" name="아래쪽 화살표 10"/>
          <p:cNvSpPr/>
          <p:nvPr/>
        </p:nvSpPr>
        <p:spPr>
          <a:xfrm>
            <a:off x="3046007" y="2084513"/>
            <a:ext cx="285390" cy="1911255"/>
          </a:xfrm>
          <a:prstGeom prst="downArrow">
            <a:avLst/>
          </a:prstGeom>
          <a:solidFill>
            <a:srgbClr val="FFBD00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아래쪽 화살표 17"/>
          <p:cNvSpPr/>
          <p:nvPr/>
        </p:nvSpPr>
        <p:spPr>
          <a:xfrm>
            <a:off x="8623368" y="1986621"/>
            <a:ext cx="285390" cy="1911255"/>
          </a:xfrm>
          <a:prstGeom prst="downArrow">
            <a:avLst/>
          </a:prstGeom>
          <a:solidFill>
            <a:srgbClr val="FFBD00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3937650" y="2023418"/>
            <a:ext cx="808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왜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?</a:t>
            </a:r>
            <a:endParaRPr lang="ko-KR" altLang="en-US" sz="3200" dirty="0">
              <a:solidFill>
                <a:schemeClr val="tx1">
                  <a:lumMod val="50000"/>
                  <a:lumOff val="50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4616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0" grpId="0" animBg="1"/>
      <p:bldP spid="11" grpId="0" animBg="1"/>
      <p:bldP spid="18" grpId="0" animBg="1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/>
          <p:cNvSpPr/>
          <p:nvPr/>
        </p:nvSpPr>
        <p:spPr>
          <a:xfrm>
            <a:off x="1939369" y="953218"/>
            <a:ext cx="8360280" cy="4940494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 책갈피</a:t>
            </a:r>
            <a:endParaRPr lang="en-US" altLang="ko-KR" sz="8800" b="1" dirty="0">
              <a:ln>
                <a:solidFill>
                  <a:srgbClr val="0070C0"/>
                </a:solidFill>
              </a:ln>
              <a:solidFill>
                <a:schemeClr val="bg1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88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만들기</a:t>
            </a:r>
            <a:endParaRPr lang="en-US" altLang="ko-KR" sz="8800" b="1" dirty="0">
              <a:ln>
                <a:solidFill>
                  <a:srgbClr val="0070C0"/>
                </a:solidFill>
              </a:ln>
              <a:solidFill>
                <a:schemeClr val="bg1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 rot="419560">
            <a:off x="235820" y="4842064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ㅌ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1358138" y="5008644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 rot="21074277">
            <a:off x="10442941" y="-108185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ㄴ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0431085" y="899783"/>
          <a:ext cx="651427" cy="1021842"/>
        </p:xfrm>
        <a:graphic>
          <a:graphicData uri="http://schemas.openxmlformats.org/drawingml/2006/table">
            <a:tbl>
              <a:tblPr/>
              <a:tblGrid>
                <a:gridCol w="323016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28411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7" name="타원 6"/>
          <p:cNvSpPr/>
          <p:nvPr/>
        </p:nvSpPr>
        <p:spPr>
          <a:xfrm>
            <a:off x="1526919" y="763349"/>
            <a:ext cx="2100234" cy="1315333"/>
          </a:xfrm>
          <a:prstGeom prst="ellipse">
            <a:avLst/>
          </a:prstGeom>
          <a:solidFill>
            <a:srgbClr val="FFC294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</a:t>
            </a:r>
            <a:r>
              <a:rPr lang="en-US" altLang="ko-KR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3</a:t>
            </a:r>
            <a:endParaRPr lang="ko-KR" altLang="en-US" sz="4000" dirty="0">
              <a:ln>
                <a:solidFill>
                  <a:srgbClr val="C7DCF1"/>
                </a:solidFill>
              </a:ln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221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89313" y="921952"/>
            <a:ext cx="10243457" cy="5848962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제작안내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26771" y="1127896"/>
            <a:ext cx="9714411" cy="5464356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/>
        </p:nvSpPr>
        <p:spPr>
          <a:xfrm>
            <a:off x="317983" y="52911"/>
            <a:ext cx="3784234" cy="766069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만들기 영상 보기</a:t>
            </a:r>
          </a:p>
        </p:txBody>
      </p:sp>
    </p:spTree>
    <p:extLst>
      <p:ext uri="{BB962C8B-B14F-4D97-AF65-F5344CB8AC3E}">
        <p14:creationId xmlns:p14="http://schemas.microsoft.com/office/powerpoint/2010/main" val="4234453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283703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준비물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143000" y="1110343"/>
            <a:ext cx="10635343" cy="5442857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" t="14636" r="866"/>
          <a:stretch/>
        </p:blipFill>
        <p:spPr>
          <a:xfrm>
            <a:off x="1665515" y="1349827"/>
            <a:ext cx="9873342" cy="496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29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883228" y="1077686"/>
            <a:ext cx="9546771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7" t="7544" r="6223"/>
          <a:stretch/>
        </p:blipFill>
        <p:spPr>
          <a:xfrm>
            <a:off x="2111828" y="1222335"/>
            <a:ext cx="9154885" cy="524639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790" y="2191826"/>
            <a:ext cx="4954714" cy="303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0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856619" y="1110342"/>
            <a:ext cx="9906001" cy="5606143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" t="4507"/>
          <a:stretch/>
        </p:blipFill>
        <p:spPr>
          <a:xfrm>
            <a:off x="2090054" y="1311727"/>
            <a:ext cx="9439129" cy="520337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174" y="2328672"/>
            <a:ext cx="4545204" cy="287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17983" y="1193764"/>
            <a:ext cx="9667989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" t="695" r="4112" b="-695"/>
          <a:stretch/>
        </p:blipFill>
        <p:spPr>
          <a:xfrm>
            <a:off x="506994" y="1342500"/>
            <a:ext cx="9297909" cy="5212209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 rot="618347">
            <a:off x="7632248" y="344574"/>
            <a:ext cx="4182393" cy="4277107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활동 방법</a:t>
            </a:r>
          </a:p>
        </p:txBody>
      </p:sp>
      <p:sp>
        <p:nvSpPr>
          <p:cNvPr id="8" name="굽은 화살표 7"/>
          <p:cNvSpPr/>
          <p:nvPr/>
        </p:nvSpPr>
        <p:spPr>
          <a:xfrm rot="507829">
            <a:off x="4758152" y="949697"/>
            <a:ext cx="3091203" cy="1769500"/>
          </a:xfrm>
          <a:prstGeom prst="bentArrow">
            <a:avLst>
              <a:gd name="adj1" fmla="val 11034"/>
              <a:gd name="adj2" fmla="val 25000"/>
              <a:gd name="adj3" fmla="val 25000"/>
              <a:gd name="adj4" fmla="val 44262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06" t="11651" r="12731" b="38049"/>
          <a:stretch/>
        </p:blipFill>
        <p:spPr>
          <a:xfrm rot="652624">
            <a:off x="7777489" y="591226"/>
            <a:ext cx="3891911" cy="37838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23208" y="4468305"/>
            <a:ext cx="150829" cy="138499"/>
          </a:xfrm>
          <a:prstGeom prst="rect">
            <a:avLst/>
          </a:prstGeom>
          <a:solidFill>
            <a:srgbClr val="E9EED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9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ㅝ</a:t>
            </a:r>
            <a:endParaRPr lang="ko-KR" altLang="en-US" sz="900" b="1" dirty="0">
              <a:solidFill>
                <a:schemeClr val="tx1">
                  <a:lumMod val="50000"/>
                  <a:lumOff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13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6566" y="1159168"/>
            <a:ext cx="9546771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63" y="1349828"/>
            <a:ext cx="9062159" cy="5159613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 rot="627732">
            <a:off x="7867060" y="415503"/>
            <a:ext cx="3877229" cy="225999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2" t="4579" r="12125" b="25135"/>
          <a:stretch/>
        </p:blipFill>
        <p:spPr>
          <a:xfrm rot="669282">
            <a:off x="8066638" y="584837"/>
            <a:ext cx="3519588" cy="190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9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035775" y="996258"/>
            <a:ext cx="9546771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265" y="1197764"/>
            <a:ext cx="9059793" cy="5134156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 rot="627732">
            <a:off x="6830294" y="320583"/>
            <a:ext cx="4922686" cy="225999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3" t="8251" r="16656" b="41886"/>
          <a:stretch/>
        </p:blipFill>
        <p:spPr>
          <a:xfrm rot="632660">
            <a:off x="7067205" y="502516"/>
            <a:ext cx="4448865" cy="189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0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17983" y="1064164"/>
            <a:ext cx="9546771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03" y="1246695"/>
            <a:ext cx="9191330" cy="520842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 rot="673900">
            <a:off x="6688462" y="546740"/>
            <a:ext cx="5067619" cy="2495389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" t="25385" r="2317"/>
          <a:stretch/>
        </p:blipFill>
        <p:spPr>
          <a:xfrm rot="692203">
            <a:off x="6837978" y="658184"/>
            <a:ext cx="4744549" cy="223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4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/>
          <p:cNvSpPr/>
          <p:nvPr/>
        </p:nvSpPr>
        <p:spPr>
          <a:xfrm>
            <a:off x="652909" y="1186269"/>
            <a:ext cx="10869660" cy="4780000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점자에 대하여 알아보고 </a:t>
            </a:r>
            <a:endParaRPr lang="en-US" altLang="ko-KR" sz="48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 책갈피를 만들어봅시다</a:t>
            </a:r>
            <a:r>
              <a:rPr lang="en-US" altLang="ko-KR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sz="44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20520" y="4842064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ㅍ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1358138" y="5008644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 rot="20722686">
            <a:off x="9429900" y="-83999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ㅐ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0461248" y="876126"/>
          <a:ext cx="651427" cy="1021842"/>
        </p:xfrm>
        <a:graphic>
          <a:graphicData uri="http://schemas.openxmlformats.org/drawingml/2006/table">
            <a:tbl>
              <a:tblPr/>
              <a:tblGrid>
                <a:gridCol w="308527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5" name="타원 4"/>
          <p:cNvSpPr/>
          <p:nvPr/>
        </p:nvSpPr>
        <p:spPr>
          <a:xfrm>
            <a:off x="652909" y="528603"/>
            <a:ext cx="3590479" cy="1315333"/>
          </a:xfrm>
          <a:prstGeom prst="ellipse">
            <a:avLst/>
          </a:prstGeom>
          <a:solidFill>
            <a:srgbClr val="FFC294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ln>
                  <a:solidFill>
                    <a:srgbClr val="C7DCF1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배움 문제</a:t>
            </a:r>
          </a:p>
        </p:txBody>
      </p:sp>
    </p:spTree>
    <p:extLst>
      <p:ext uri="{BB962C8B-B14F-4D97-AF65-F5344CB8AC3E}">
        <p14:creationId xmlns:p14="http://schemas.microsoft.com/office/powerpoint/2010/main" val="146830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60599" y="1132008"/>
            <a:ext cx="4771068" cy="248032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0599" y="3947574"/>
            <a:ext cx="4771068" cy="248032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6221243" y="1421558"/>
            <a:ext cx="5667468" cy="4381552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0" t="27094" r="28935" b="33239"/>
          <a:stretch/>
        </p:blipFill>
        <p:spPr>
          <a:xfrm>
            <a:off x="946140" y="1330050"/>
            <a:ext cx="4399985" cy="2128373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1" t="36003" r="6189"/>
          <a:stretch/>
        </p:blipFill>
        <p:spPr>
          <a:xfrm>
            <a:off x="946140" y="4120153"/>
            <a:ext cx="4381878" cy="2135167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275" y="1628915"/>
            <a:ext cx="5271404" cy="3839378"/>
          </a:xfrm>
          <a:prstGeom prst="rect">
            <a:avLst/>
          </a:prstGeom>
        </p:spPr>
      </p:pic>
      <p:sp>
        <p:nvSpPr>
          <p:cNvPr id="15" name="아래쪽 화살표 14"/>
          <p:cNvSpPr/>
          <p:nvPr/>
        </p:nvSpPr>
        <p:spPr>
          <a:xfrm rot="16200000">
            <a:off x="5427107" y="3304733"/>
            <a:ext cx="788478" cy="950441"/>
          </a:xfrm>
          <a:prstGeom prst="downArrow">
            <a:avLst>
              <a:gd name="adj1" fmla="val 50000"/>
              <a:gd name="adj2" fmla="val 38103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0070C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501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625615" y="996258"/>
            <a:ext cx="9305851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1" t="5294" r="8611" b="2074"/>
          <a:stretch/>
        </p:blipFill>
        <p:spPr>
          <a:xfrm>
            <a:off x="2778968" y="1187903"/>
            <a:ext cx="8999143" cy="5287222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 rot="20991515">
            <a:off x="427313" y="2318076"/>
            <a:ext cx="3779536" cy="2734783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87" t="12478"/>
          <a:stretch/>
        </p:blipFill>
        <p:spPr>
          <a:xfrm rot="21002269">
            <a:off x="630839" y="2469936"/>
            <a:ext cx="3393751" cy="23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2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98459" y="1159167"/>
            <a:ext cx="9546771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99" y="1328465"/>
            <a:ext cx="9191583" cy="514476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 rot="460366">
            <a:off x="8021354" y="414242"/>
            <a:ext cx="3779536" cy="2734783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0"/>
          <a:stretch/>
        </p:blipFill>
        <p:spPr>
          <a:xfrm rot="492495">
            <a:off x="8232185" y="625882"/>
            <a:ext cx="3361065" cy="228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83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014093" y="1231270"/>
            <a:ext cx="10583395" cy="5410847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3"/>
          <a:stretch/>
        </p:blipFill>
        <p:spPr>
          <a:xfrm>
            <a:off x="1276590" y="1506906"/>
            <a:ext cx="10058400" cy="497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3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025833" y="3121573"/>
            <a:ext cx="8548105" cy="3318534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내가 쓴 점자가 맞는지 확인하고 싶다면</a:t>
            </a:r>
            <a:r>
              <a:rPr lang="ko-KR" altLang="en-US" sz="4000" dirty="0">
                <a:ln>
                  <a:solidFill>
                    <a:srgbClr val="0070C0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endParaRPr lang="en-US" altLang="ko-KR" sz="4000" dirty="0">
              <a:ln>
                <a:solidFill>
                  <a:srgbClr val="0070C0"/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/>
            <a:r>
              <a:rPr lang="ko-KR" altLang="en-US" sz="4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점자번역기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를</a:t>
            </a:r>
            <a:r>
              <a:rPr lang="ko-KR" altLang="en-US" sz="40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활용해보세요</a:t>
            </a:r>
            <a:r>
              <a:rPr lang="en-US" altLang="ko-KR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</a:p>
          <a:p>
            <a:pPr algn="ctr"/>
            <a:endParaRPr lang="ko-KR" altLang="en-US" sz="4000" dirty="0">
              <a:solidFill>
                <a:schemeClr val="bg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518947" y="5445916"/>
            <a:ext cx="61413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200" dirty="0">
                <a:solidFill>
                  <a:srgbClr val="E75037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2"/>
              </a:rPr>
              <a:t>https://t.hi098123.com/braille</a:t>
            </a:r>
            <a:endParaRPr lang="ko-KR" altLang="en-US" sz="3200" dirty="0">
              <a:solidFill>
                <a:srgbClr val="E75037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771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4314306" y="1860331"/>
            <a:ext cx="7544614" cy="4712970"/>
          </a:xfrm>
          <a:prstGeom prst="roundRect">
            <a:avLst/>
          </a:prstGeom>
          <a:solidFill>
            <a:srgbClr val="FFC29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 이해에 도움이 되는 영상</a:t>
            </a:r>
            <a:endParaRPr lang="en-US" altLang="ko-KR" sz="44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/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algn="r"/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휴먼모음T" panose="02030504000101010101" pitchFamily="18" charset="-127"/>
                <a:ea typeface="휴먼모음T" panose="02030504000101010101" pitchFamily="18" charset="-127"/>
              </a:rPr>
              <a:t>*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우리가 몰랐던 점자 이야기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(feat.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가로풀어쓰기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)</a:t>
            </a:r>
            <a:r>
              <a:rPr lang="en-US" altLang="ko-KR" sz="2000" u="sng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</a:t>
            </a:r>
          </a:p>
          <a:p>
            <a:pPr algn="r"/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2"/>
              </a:rPr>
              <a:t>https://www.youtube.com/watch?v=64oainiemCo</a:t>
            </a: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/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/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*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또 하나의 우리글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훈맹정음</a:t>
            </a: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/>
            <a:r>
              <a:rPr lang="en-US" altLang="ko-KR" u="sng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3"/>
              </a:rPr>
              <a:t>https://www.youtube.com/watch?v=OseI6uRLZbQ</a:t>
            </a: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 fontAlgn="base"/>
            <a:endParaRPr lang="ko-KR" altLang="en-US" sz="2000" kern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 fontAlgn="base"/>
            <a:r>
              <a:rPr lang="en-US" altLang="ko-KR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* </a:t>
            </a:r>
            <a:r>
              <a:rPr lang="ko-KR" altLang="en-US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손으로 읽는 글씨</a:t>
            </a:r>
            <a:r>
              <a:rPr lang="en-US" altLang="ko-KR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</a:t>
            </a:r>
            <a:r>
              <a:rPr lang="en-US" altLang="ko-KR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/</a:t>
            </a:r>
            <a:r>
              <a:rPr lang="ko-KR" altLang="en-US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시각장애인의 글자</a:t>
            </a:r>
            <a:r>
              <a:rPr lang="en-US" altLang="ko-KR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개발까지의 노력</a:t>
            </a:r>
            <a:endParaRPr lang="en-US" altLang="ko-KR" sz="2000" kern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 fontAlgn="base"/>
            <a:r>
              <a:rPr lang="en-US" altLang="ko-KR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uFill>
                  <a:solidFill>
                    <a:srgbClr val="0000FF"/>
                  </a:solidFill>
                </a:u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4"/>
              </a:rPr>
              <a:t>https://www.youtube.com/watch?v=zpIiyc_Grz8</a:t>
            </a:r>
            <a:endParaRPr lang="en-US" altLang="ko-KR" kern="0" dirty="0">
              <a:solidFill>
                <a:schemeClr val="tx1">
                  <a:lumMod val="50000"/>
                  <a:lumOff val="50000"/>
                </a:schemeClr>
              </a:solidFill>
              <a:effectLst/>
              <a:uFill>
                <a:solidFill>
                  <a:srgbClr val="0000FF"/>
                </a:solidFill>
              </a:u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266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/>
          <p:cNvSpPr/>
          <p:nvPr/>
        </p:nvSpPr>
        <p:spPr>
          <a:xfrm>
            <a:off x="8084202" y="1677122"/>
            <a:ext cx="3139046" cy="4534074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8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</a:t>
            </a:r>
            <a:endParaRPr lang="en-US" altLang="ko-KR" sz="48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책갈피</a:t>
            </a:r>
            <a:endParaRPr lang="en-US" altLang="ko-KR" sz="48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만들기</a:t>
            </a:r>
          </a:p>
        </p:txBody>
      </p:sp>
      <p:sp>
        <p:nvSpPr>
          <p:cNvPr id="12" name="타원 11"/>
          <p:cNvSpPr/>
          <p:nvPr/>
        </p:nvSpPr>
        <p:spPr>
          <a:xfrm>
            <a:off x="887964" y="1677122"/>
            <a:ext cx="3139046" cy="4534074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8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점자의 </a:t>
            </a:r>
            <a:endParaRPr lang="en-US" altLang="ko-KR" sz="48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역사</a:t>
            </a:r>
          </a:p>
        </p:txBody>
      </p:sp>
      <p:sp>
        <p:nvSpPr>
          <p:cNvPr id="4" name="직사각형 3"/>
          <p:cNvSpPr/>
          <p:nvPr/>
        </p:nvSpPr>
        <p:spPr>
          <a:xfrm rot="799003">
            <a:off x="10208793" y="4796433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ㅐ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1258564" y="5601200"/>
          <a:ext cx="651427" cy="1021842"/>
        </p:xfrm>
        <a:graphic>
          <a:graphicData uri="http://schemas.openxmlformats.org/drawingml/2006/table">
            <a:tbl>
              <a:tblPr/>
              <a:tblGrid>
                <a:gridCol w="308527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5" name="타원 4"/>
          <p:cNvSpPr/>
          <p:nvPr/>
        </p:nvSpPr>
        <p:spPr>
          <a:xfrm>
            <a:off x="4027011" y="245533"/>
            <a:ext cx="3682360" cy="956734"/>
          </a:xfrm>
          <a:prstGeom prst="ellipse">
            <a:avLst/>
          </a:prstGeom>
          <a:solidFill>
            <a:srgbClr val="FFC294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 안내</a:t>
            </a:r>
          </a:p>
        </p:txBody>
      </p:sp>
      <p:sp>
        <p:nvSpPr>
          <p:cNvPr id="8" name="타원 7"/>
          <p:cNvSpPr/>
          <p:nvPr/>
        </p:nvSpPr>
        <p:spPr>
          <a:xfrm>
            <a:off x="4538978" y="1677122"/>
            <a:ext cx="3139046" cy="4534074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8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 </a:t>
            </a:r>
            <a:endParaRPr lang="en-US" altLang="ko-KR" sz="48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읽는 </a:t>
            </a:r>
            <a:endParaRPr lang="en-US" altLang="ko-KR" sz="48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방법</a:t>
            </a:r>
          </a:p>
        </p:txBody>
      </p:sp>
      <p:sp>
        <p:nvSpPr>
          <p:cNvPr id="11" name="타원 10"/>
          <p:cNvSpPr/>
          <p:nvPr/>
        </p:nvSpPr>
        <p:spPr>
          <a:xfrm rot="20766699">
            <a:off x="770765" y="2027856"/>
            <a:ext cx="1118309" cy="814857"/>
          </a:xfrm>
          <a:prstGeom prst="ellipse">
            <a:avLst/>
          </a:prstGeom>
          <a:solidFill>
            <a:srgbClr val="FFBD00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</a:t>
            </a:r>
            <a:endParaRPr lang="ko-KR" altLang="en-US" sz="4400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3" name="타원 12"/>
          <p:cNvSpPr/>
          <p:nvPr/>
        </p:nvSpPr>
        <p:spPr>
          <a:xfrm rot="20706996">
            <a:off x="4311548" y="1843130"/>
            <a:ext cx="1118309" cy="814857"/>
          </a:xfrm>
          <a:prstGeom prst="ellipse">
            <a:avLst/>
          </a:prstGeom>
          <a:solidFill>
            <a:srgbClr val="FFBD00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2</a:t>
            </a:r>
            <a:endParaRPr lang="ko-KR" altLang="en-US" sz="4400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4" name="타원 13"/>
          <p:cNvSpPr/>
          <p:nvPr/>
        </p:nvSpPr>
        <p:spPr>
          <a:xfrm rot="21073617">
            <a:off x="8007831" y="1757638"/>
            <a:ext cx="1118309" cy="814857"/>
          </a:xfrm>
          <a:prstGeom prst="ellipse">
            <a:avLst/>
          </a:prstGeom>
          <a:solidFill>
            <a:srgbClr val="FFBD00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3</a:t>
            </a:r>
            <a:endParaRPr lang="ko-KR" altLang="en-US" sz="4400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476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/>
          <p:cNvSpPr/>
          <p:nvPr/>
        </p:nvSpPr>
        <p:spPr>
          <a:xfrm>
            <a:off x="2030826" y="1003325"/>
            <a:ext cx="8523514" cy="4534074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96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</a:t>
            </a:r>
            <a:r>
              <a:rPr lang="ko-KR" altLang="en-US" sz="88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의 역사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20520" y="4842064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ㅍ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1358138" y="5008644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 rot="20722686">
            <a:off x="9429900" y="-83999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ㅐ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0461248" y="876126"/>
          <a:ext cx="651427" cy="1021842"/>
        </p:xfrm>
        <a:graphic>
          <a:graphicData uri="http://schemas.openxmlformats.org/drawingml/2006/table">
            <a:tbl>
              <a:tblPr/>
              <a:tblGrid>
                <a:gridCol w="308527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5" name="타원 4"/>
          <p:cNvSpPr/>
          <p:nvPr/>
        </p:nvSpPr>
        <p:spPr>
          <a:xfrm>
            <a:off x="1472491" y="1032985"/>
            <a:ext cx="2100234" cy="1315333"/>
          </a:xfrm>
          <a:prstGeom prst="ellipse">
            <a:avLst/>
          </a:prstGeom>
          <a:solidFill>
            <a:srgbClr val="FFC294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</a:t>
            </a:r>
            <a:r>
              <a:rPr lang="en-US" altLang="ko-KR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</a:t>
            </a:r>
            <a:endParaRPr lang="ko-KR" altLang="en-US" sz="4000" dirty="0">
              <a:ln>
                <a:solidFill>
                  <a:srgbClr val="C7DCF1"/>
                </a:solidFill>
              </a:ln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382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1589314" y="990600"/>
            <a:ext cx="9840686" cy="5780314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점자의 역사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50572" y="1163599"/>
            <a:ext cx="9357359" cy="52635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23759" y="6427113"/>
            <a:ext cx="4114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>
                <a:latin typeface="휴먼모음T" panose="02030504000101010101" pitchFamily="18" charset="-127"/>
                <a:ea typeface="휴먼모음T" panose="02030504000101010101" pitchFamily="18" charset="-127"/>
                <a:hlinkClick r:id="rId5"/>
              </a:rPr>
              <a:t>출처 </a:t>
            </a:r>
            <a:r>
              <a:rPr lang="en-US" altLang="ko-KR" sz="1050" dirty="0">
                <a:latin typeface="휴먼모음T" panose="02030504000101010101" pitchFamily="18" charset="-127"/>
                <a:ea typeface="휴먼모음T" panose="02030504000101010101" pitchFamily="18" charset="-127"/>
                <a:hlinkClick r:id="rId5"/>
              </a:rPr>
              <a:t>https://</a:t>
            </a:r>
            <a:r>
              <a:rPr lang="en-US" altLang="ko-KR" sz="105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hlinkClick r:id="rId5"/>
              </a:rPr>
              <a:t>www.youtube.com/watch?v=zpIiyc_Grz8</a:t>
            </a:r>
            <a:r>
              <a:rPr lang="en-US" altLang="ko-KR" sz="105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8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/ </a:t>
            </a:r>
            <a:r>
              <a:rPr lang="en-US" altLang="ko-KR" sz="14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</a:t>
            </a:r>
            <a:r>
              <a:rPr lang="ko-KR" altLang="en-US" sz="14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분 </a:t>
            </a:r>
            <a:r>
              <a:rPr lang="en-US" altLang="ko-KR" sz="14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40</a:t>
            </a:r>
            <a:r>
              <a:rPr lang="ko-KR" altLang="en-US" sz="14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초</a:t>
            </a:r>
            <a:endParaRPr lang="en-US" altLang="ko-KR" sz="1400" dirty="0">
              <a:solidFill>
                <a:srgbClr val="0070C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endParaRPr lang="ko-KR" altLang="en-US" sz="800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178767" y="130627"/>
            <a:ext cx="6929605" cy="766069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점자는 어떻게 만들어 졌을까요</a:t>
            </a:r>
            <a:r>
              <a:rPr lang="en-US" altLang="ko-KR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?</a:t>
            </a:r>
            <a:endParaRPr lang="ko-KR" altLang="en-US" sz="4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1542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3989365" y="957943"/>
            <a:ext cx="7869259" cy="5319354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ko-KR" altLang="en-US" sz="24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현재 우리가 쓰는 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6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 한글 점자는</a:t>
            </a:r>
            <a:endParaRPr lang="en-US" altLang="ko-KR" sz="32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</a:t>
            </a:r>
            <a:r>
              <a:rPr lang="ko-KR" altLang="en-US" sz="3200" dirty="0" err="1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송암</a:t>
            </a:r>
            <a:r>
              <a:rPr lang="ko-KR" altLang="en-US" sz="32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 err="1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박두성</a:t>
            </a:r>
            <a:r>
              <a:rPr lang="ko-KR" altLang="en-US" sz="32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선생님께서 만드셨습니다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</a:p>
          <a:p>
            <a:endParaRPr lang="en-US" altLang="ko-KR" sz="28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일제 시대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일본어로 어렵게 공부를 하던          </a:t>
            </a:r>
            <a:b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</a:b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</a:t>
            </a:r>
            <a:r>
              <a:rPr lang="en-US" altLang="ko-KR" sz="20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시각장애인 제자들을 안타깝게 여겨서 </a:t>
            </a:r>
            <a:endParaRPr lang="en-US" altLang="ko-KR" sz="28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</a:t>
            </a:r>
            <a:r>
              <a:rPr lang="en-US" altLang="ko-KR" sz="1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일본인의 눈을 피해 몰래 제자들과 함께 </a:t>
            </a:r>
            <a:endParaRPr lang="en-US" altLang="ko-KR" sz="32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만든 것입니다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  <a:endParaRPr lang="en-US" altLang="ko-KR" sz="28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endParaRPr lang="en-US" altLang="ko-KR" sz="28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그래서 </a:t>
            </a:r>
            <a:r>
              <a:rPr lang="ko-KR" altLang="en-US" sz="3200" dirty="0" err="1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박두성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선생님은</a:t>
            </a:r>
            <a:endParaRPr lang="en-US" altLang="ko-KR" sz="32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</a:t>
            </a:r>
            <a:r>
              <a:rPr lang="en-US" altLang="ko-KR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</a:t>
            </a:r>
            <a:r>
              <a:rPr lang="ko-KR" altLang="en-US" sz="32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시각장애인의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세종대왕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으로 불린답니다</a:t>
            </a:r>
            <a:r>
              <a:rPr lang="en-US" altLang="ko-KR" sz="28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  <a:endParaRPr lang="en-US" altLang="ko-KR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95" y="434746"/>
            <a:ext cx="3216671" cy="46597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2882" y="5292412"/>
            <a:ext cx="264527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송암 박두성</a:t>
            </a:r>
            <a:endParaRPr lang="en-US" altLang="ko-KR" sz="4000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(1888~1963) </a:t>
            </a:r>
            <a:endParaRPr lang="ko-KR" altLang="en-US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916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/>
          <p:cNvSpPr/>
          <p:nvPr/>
        </p:nvSpPr>
        <p:spPr>
          <a:xfrm>
            <a:off x="3570051" y="4244473"/>
            <a:ext cx="7805057" cy="2072742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r>
              <a:rPr lang="en-US" altLang="ko-KR" sz="28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송암 박두성 선생님께서</a:t>
            </a:r>
            <a:endParaRPr lang="en-US" altLang="ko-KR" sz="28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 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한글 점자를 만들어 반포한 날인 </a:t>
            </a:r>
            <a:endParaRPr lang="en-US" altLang="ko-KR" sz="32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1926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년 </a:t>
            </a:r>
            <a: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11</a:t>
            </a: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월 </a:t>
            </a:r>
            <a: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4</a:t>
            </a: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일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을</a:t>
            </a: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기념하는 날입니다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  <a:endParaRPr lang="en-US" altLang="ko-KR" sz="20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3929743" y="1462493"/>
            <a:ext cx="7445365" cy="1963884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en-US" altLang="ko-KR" sz="28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훈민정음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에 시각장애인을 뜻하는</a:t>
            </a:r>
            <a:endParaRPr lang="en-US" altLang="ko-KR" sz="32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한자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맹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(</a:t>
            </a:r>
            <a:r>
              <a:rPr lang="ko-KR" altLang="en-US" sz="32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盲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)’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을 넣어 붙인 이름으로</a:t>
            </a:r>
            <a:endParaRPr lang="en-US" altLang="ko-KR" sz="32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한글 점자의 또다른 이름입니다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597540" y="600855"/>
            <a:ext cx="3865697" cy="5072742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22" y="704269"/>
            <a:ext cx="3619132" cy="486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96888" y="704269"/>
            <a:ext cx="24224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훈맹정음</a:t>
            </a:r>
            <a:endParaRPr lang="ko-KR" altLang="en-US" sz="4000" dirty="0">
              <a:solidFill>
                <a:schemeClr val="accent5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96888" y="3457018"/>
            <a:ext cx="255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점자의 날</a:t>
            </a:r>
            <a:endParaRPr lang="ko-KR" altLang="en-US" sz="4000" dirty="0">
              <a:solidFill>
                <a:schemeClr val="accent5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571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/>
          <p:cNvSpPr/>
          <p:nvPr/>
        </p:nvSpPr>
        <p:spPr>
          <a:xfrm>
            <a:off x="1058761" y="1138357"/>
            <a:ext cx="9728200" cy="4711675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80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 읽는 방법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20520" y="4842064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ㅍ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1358138" y="5008644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 rot="20722686">
            <a:off x="9429900" y="-83999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ㅐ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0461248" y="876126"/>
          <a:ext cx="651427" cy="1021842"/>
        </p:xfrm>
        <a:graphic>
          <a:graphicData uri="http://schemas.openxmlformats.org/drawingml/2006/table">
            <a:tbl>
              <a:tblPr/>
              <a:tblGrid>
                <a:gridCol w="308527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5" name="타원 4"/>
          <p:cNvSpPr/>
          <p:nvPr/>
        </p:nvSpPr>
        <p:spPr>
          <a:xfrm>
            <a:off x="1472491" y="1032985"/>
            <a:ext cx="2100234" cy="1315333"/>
          </a:xfrm>
          <a:prstGeom prst="ellipse">
            <a:avLst/>
          </a:prstGeom>
          <a:solidFill>
            <a:srgbClr val="FFC294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</a:t>
            </a:r>
            <a:r>
              <a:rPr lang="en-US" altLang="ko-KR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2</a:t>
            </a:r>
            <a:endParaRPr lang="ko-KR" altLang="en-US" sz="4000" dirty="0">
              <a:ln>
                <a:solidFill>
                  <a:srgbClr val="C7DCF1"/>
                </a:solidFill>
              </a:ln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044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</TotalTime>
  <Words>1297</Words>
  <Application>Microsoft Office PowerPoint</Application>
  <PresentationFormat>와이드스크린</PresentationFormat>
  <Paragraphs>825</Paragraphs>
  <Slides>35</Slides>
  <Notes>0</Notes>
  <HiddenSlides>0</HiddenSlides>
  <MMClips>3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5" baseType="lpstr">
      <vt:lpstr>함초롬돋움</vt:lpstr>
      <vt:lpstr>HY엽서M</vt:lpstr>
      <vt:lpstr>Arial</vt:lpstr>
      <vt:lpstr>함초롬바탕</vt:lpstr>
      <vt:lpstr>맑은 고딕</vt:lpstr>
      <vt:lpstr>휴먼모음T</vt:lpstr>
      <vt:lpstr>HY헤드라인M</vt:lpstr>
      <vt:lpstr>휴먼매직체</vt:lpstr>
      <vt:lpstr>나눔스퀘어라운드 Bold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IM_1450</cp:lastModifiedBy>
  <cp:revision>153</cp:revision>
  <dcterms:created xsi:type="dcterms:W3CDTF">2023-06-06T12:32:21Z</dcterms:created>
  <dcterms:modified xsi:type="dcterms:W3CDTF">2025-10-16T06:32:57Z</dcterms:modified>
</cp:coreProperties>
</file>