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ContentType="application/vnd.openxmlformats-officedocument.custom-properties+xml" PartName="/docProps/custom.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Relationship Id="rId5" Target="docProps/custom.xml" Type="http://schemas.openxmlformats.org/officeDocument/2006/relationships/custom-properties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7" r:id="rId1"/>
  </p:sldMasterIdLst>
  <p:notesMasterIdLst>
    <p:notesMasterId r:id="rId46"/>
  </p:notesMasterIdLst>
  <p:sldIdLst>
    <p:sldId id="457" r:id="rId2"/>
    <p:sldId id="256" r:id="rId3"/>
    <p:sldId id="257" r:id="rId4"/>
    <p:sldId id="259" r:id="rId5"/>
    <p:sldId id="267" r:id="rId6"/>
    <p:sldId id="594" r:id="rId7"/>
    <p:sldId id="677" r:id="rId8"/>
    <p:sldId id="678" r:id="rId9"/>
    <p:sldId id="679" r:id="rId10"/>
    <p:sldId id="680" r:id="rId11"/>
    <p:sldId id="684" r:id="rId12"/>
    <p:sldId id="683" r:id="rId13"/>
    <p:sldId id="682" r:id="rId14"/>
    <p:sldId id="689" r:id="rId15"/>
    <p:sldId id="686" r:id="rId16"/>
    <p:sldId id="687" r:id="rId17"/>
    <p:sldId id="688" r:id="rId18"/>
    <p:sldId id="690" r:id="rId19"/>
    <p:sldId id="691" r:id="rId20"/>
    <p:sldId id="692" r:id="rId21"/>
    <p:sldId id="289" r:id="rId22"/>
    <p:sldId id="672" r:id="rId23"/>
    <p:sldId id="693" r:id="rId24"/>
    <p:sldId id="694" r:id="rId25"/>
    <p:sldId id="695" r:id="rId26"/>
    <p:sldId id="697" r:id="rId27"/>
    <p:sldId id="696" r:id="rId28"/>
    <p:sldId id="701" r:id="rId29"/>
    <p:sldId id="702" r:id="rId30"/>
    <p:sldId id="706" r:id="rId31"/>
    <p:sldId id="707" r:id="rId32"/>
    <p:sldId id="698" r:id="rId33"/>
    <p:sldId id="708" r:id="rId34"/>
    <p:sldId id="699" r:id="rId35"/>
    <p:sldId id="700" r:id="rId36"/>
    <p:sldId id="709" r:id="rId37"/>
    <p:sldId id="455" r:id="rId38"/>
    <p:sldId id="685" r:id="rId39"/>
    <p:sldId id="493" r:id="rId40"/>
    <p:sldId id="669" r:id="rId41"/>
    <p:sldId id="703" r:id="rId42"/>
    <p:sldId id="704" r:id="rId43"/>
    <p:sldId id="705" r:id="rId44"/>
    <p:sldId id="263" r:id="rId4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8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2" themeSkinType="2" themeTransitionType="4113" useThemeTransition="1" byMouseClick="1" attrType="15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91" autoAdjust="0"/>
    <p:restoredTop sz="90593" autoAdjust="0"/>
  </p:normalViewPr>
  <p:slideViewPr>
    <p:cSldViewPr snapToGrid="0" snapToObjects="1">
      <p:cViewPr varScale="1">
        <p:scale>
          <a:sx n="105" d="100"/>
          <a:sy n="105" d="100"/>
        </p:scale>
        <p:origin x="906" y="108"/>
      </p:cViewPr>
      <p:guideLst>
        <p:guide orient="horz" pos="2158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9656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5F567577-DCC4-40EC-B2AA-2B5C42501234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23110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https://youtu.be/n8Gx4rh5ek8 </a:t>
            </a:r>
            <a:r>
              <a:rPr lang="ko-KR" altLang="en-US" b="0" i="0" dirty="0" err="1">
                <a:effectLst/>
                <a:latin typeface="Roboto" panose="02000000000000000000" pitchFamily="2" charset="0"/>
              </a:rPr>
              <a:t>국립과천과학관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 천체투영관 홍보영상 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30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초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162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https://youtu.be/R3-dR1a_-Xs 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 국립부산과학관 천체투영관 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2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탄 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2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분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30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초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9919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7047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508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6508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1636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7840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224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90629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6-1-1-9_10</a:t>
            </a:r>
            <a:r>
              <a:rPr lang="ko-KR" altLang="en-US" dirty="0" err="1"/>
              <a:t>차시</a:t>
            </a:r>
            <a:r>
              <a:rPr lang="en-US" altLang="ko-KR" dirty="0"/>
              <a:t>_</a:t>
            </a:r>
            <a:r>
              <a:rPr lang="ko-KR" altLang="en-US" dirty="0"/>
              <a:t>도전과제영상</a:t>
            </a:r>
            <a:endParaRPr lang="ko-KR" altLang="en-US" b="0" i="0" dirty="0">
              <a:effectLst/>
              <a:latin typeface="Roboto" panose="02000000000000000000" pitchFamily="2" charset="0"/>
            </a:endParaRP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3165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62713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527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1572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85998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71787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60666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383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70667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88684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70703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5367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60171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99216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90652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https://youtu.be/lsKPDx-c4pc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0" i="0" dirty="0">
                <a:effectLst/>
                <a:latin typeface="Roboto" panose="02000000000000000000" pitchFamily="2" charset="0"/>
              </a:rPr>
              <a:t>3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분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19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초 미래 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SF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관  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5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분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25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초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- 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스페이스월드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, 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천체투영관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12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8870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512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04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930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6258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5137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40A130E-E3B8-4EBE-931F-81B26B8448AA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800C6A38-4290-41DD-B95C-4155372FD4A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간지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CA348888-F454-4AD2-BA62-3AF29D9807C0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목차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/>
            </a:pPr>
            <a:r>
              <a:rPr lang="ko-KR" altLang="en-US"/>
              <a:t>첫째 목차</a:t>
            </a:r>
          </a:p>
          <a:p>
            <a:pPr lvl="0">
              <a:defRPr/>
            </a:pPr>
            <a:r>
              <a:rPr lang="ko-KR" altLang="en-US"/>
              <a:t>둘째 목차</a:t>
            </a:r>
          </a:p>
          <a:p>
            <a:pPr lvl="0">
              <a:defRPr/>
            </a:pPr>
            <a:r>
              <a:rPr lang="ko-KR" altLang="en-US"/>
              <a:t>셋째 목차</a:t>
            </a:r>
          </a:p>
          <a:p>
            <a:pPr lvl="0">
              <a:defRPr/>
            </a:pPr>
            <a:r>
              <a:rPr lang="ko-KR" altLang="en-US"/>
              <a:t>넷째 목차</a:t>
            </a:r>
          </a:p>
          <a:p>
            <a:pPr lvl="0">
              <a:defRPr/>
            </a:pPr>
            <a:r>
              <a:rPr lang="ko-KR" altLang="en-US"/>
              <a:t>다섯째 목차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6FEC12-A4C9-4837-AF94-AD867782C04C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7F84A3-4F29-4053-ACFD-1BAF2D3F140C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4953836A-82A3-4C8B-9D31-CD724F3673ED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D2EBAF6-36D0-4DD8-B695-D4C1B37E35D6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60728D28-603B-4EFC-80F8-17E5E9107035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2개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27A1F4E-0809-4239-8034-C38E431DAF92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E0DA496-7307-4E8B-88DE-CB97B48BAB6F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표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>
              <a:defRPr/>
            </a:pPr>
            <a:r>
              <a:rPr lang="ko-KR" altLang="en-US"/>
              <a:t>표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8721E90-850C-410B-8B89-8394F580CFDA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4개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ko-KR" altLang="en-US"/>
              <a:t>그림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한컴오피스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D422D86A-5F52-4165-8473-F1B836277586}" type="datetime1">
              <a:rPr lang="ko-KR" altLang="en-US"/>
              <a:pPr lvl="0">
                <a:defRPr/>
              </a:pPr>
              <a:t>2023-02-24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ransition/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font.woowahan.com/jua/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hangeul.naver.com/2021/fonts/nanu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8Gx4rh5ek8?feature=oembed" TargetMode="Externa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3-dR1a_-Xs?feature=oembed" TargetMode="Externa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sKPDx-c4pc?feature=oembed" TargetMode="External"/><Relationship Id="rId4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자유형 33"/>
          <p:cNvSpPr/>
          <p:nvPr/>
        </p:nvSpPr>
        <p:spPr>
          <a:xfrm rot="5400000">
            <a:off x="286739" y="120630"/>
            <a:ext cx="1439146" cy="1197888"/>
          </a:xfrm>
          <a:custGeom>
            <a:avLst/>
            <a:gdLst>
              <a:gd name="connsiteX0" fmla="*/ 0 w 1439146"/>
              <a:gd name="connsiteY0" fmla="*/ 1197888 h 1197888"/>
              <a:gd name="connsiteX1" fmla="*/ 0 w 1439146"/>
              <a:gd name="connsiteY1" fmla="*/ 1 h 1197888"/>
              <a:gd name="connsiteX2" fmla="*/ 854071 w 1439146"/>
              <a:gd name="connsiteY2" fmla="*/ 1 h 1197888"/>
              <a:gd name="connsiteX3" fmla="*/ 854081 w 1439146"/>
              <a:gd name="connsiteY3" fmla="*/ 0 h 1197888"/>
              <a:gd name="connsiteX4" fmla="*/ 854091 w 1439146"/>
              <a:gd name="connsiteY4" fmla="*/ 1 h 1197888"/>
              <a:gd name="connsiteX5" fmla="*/ 863080 w 1439146"/>
              <a:gd name="connsiteY5" fmla="*/ 1 h 1197888"/>
              <a:gd name="connsiteX6" fmla="*/ 863080 w 1439146"/>
              <a:gd name="connsiteY6" fmla="*/ 929 h 1197888"/>
              <a:gd name="connsiteX7" fmla="*/ 971992 w 1439146"/>
              <a:gd name="connsiteY7" fmla="*/ 12169 h 1197888"/>
              <a:gd name="connsiteX8" fmla="*/ 1439146 w 1439146"/>
              <a:gd name="connsiteY8" fmla="*/ 598944 h 1197888"/>
              <a:gd name="connsiteX9" fmla="*/ 971992 w 1439146"/>
              <a:gd name="connsiteY9" fmla="*/ 1185720 h 1197888"/>
              <a:gd name="connsiteX10" fmla="*/ 863080 w 1439146"/>
              <a:gd name="connsiteY10" fmla="*/ 1196959 h 1197888"/>
              <a:gd name="connsiteX11" fmla="*/ 863080 w 1439146"/>
              <a:gd name="connsiteY11" fmla="*/ 1197888 h 1197888"/>
              <a:gd name="connsiteX12" fmla="*/ 854081 w 1439146"/>
              <a:gd name="connsiteY12" fmla="*/ 1197888 h 11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9146" h="1197888">
                <a:moveTo>
                  <a:pt x="0" y="1197888"/>
                </a:moveTo>
                <a:lnTo>
                  <a:pt x="0" y="1"/>
                </a:lnTo>
                <a:lnTo>
                  <a:pt x="854071" y="1"/>
                </a:lnTo>
                <a:lnTo>
                  <a:pt x="854081" y="0"/>
                </a:lnTo>
                <a:lnTo>
                  <a:pt x="854091" y="1"/>
                </a:lnTo>
                <a:lnTo>
                  <a:pt x="863080" y="1"/>
                </a:lnTo>
                <a:lnTo>
                  <a:pt x="863080" y="929"/>
                </a:lnTo>
                <a:lnTo>
                  <a:pt x="971992" y="12169"/>
                </a:lnTo>
                <a:cubicBezTo>
                  <a:pt x="1238596" y="68018"/>
                  <a:pt x="1439146" y="309505"/>
                  <a:pt x="1439146" y="598944"/>
                </a:cubicBezTo>
                <a:cubicBezTo>
                  <a:pt x="1439146" y="888384"/>
                  <a:pt x="1238596" y="1129870"/>
                  <a:pt x="971992" y="1185720"/>
                </a:cubicBezTo>
                <a:lnTo>
                  <a:pt x="863080" y="1196959"/>
                </a:lnTo>
                <a:lnTo>
                  <a:pt x="863080" y="1197888"/>
                </a:lnTo>
                <a:lnTo>
                  <a:pt x="854081" y="1197888"/>
                </a:lnTo>
                <a:close/>
              </a:path>
            </a:pathLst>
          </a:custGeom>
          <a:solidFill>
            <a:srgbClr val="EF4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05256" y="6163959"/>
            <a:ext cx="997512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1500" b="1" spc="-185">
                <a:solidFill>
                  <a:srgbClr val="F05025"/>
                </a:solidFill>
                <a:latin typeface="+mn-ea"/>
              </a:rPr>
              <a:t>앞으로도 아이스크림은 교과내용에 꼭 맞는 다양한 활동 자료를 지속하여 제작하도록 하겠습니다</a:t>
            </a:r>
            <a:r>
              <a:rPr lang="en-US" altLang="ko-KR" sz="1500" b="1" spc="-185">
                <a:solidFill>
                  <a:srgbClr val="F05025"/>
                </a:solidFill>
                <a:latin typeface="+mn-ea"/>
              </a:rPr>
              <a:t>.</a:t>
            </a:r>
            <a:r>
              <a:rPr lang="ko-KR" altLang="en-US" sz="1500" b="1" spc="-185">
                <a:solidFill>
                  <a:srgbClr val="F05025"/>
                </a:solidFill>
                <a:latin typeface="+mn-ea"/>
              </a:rPr>
              <a:t> </a:t>
            </a:r>
            <a:endParaRPr lang="ko-KR" altLang="en-US" sz="1500" b="1">
              <a:solidFill>
                <a:srgbClr val="F05025"/>
              </a:solidFill>
              <a:latin typeface="+mn-ea"/>
            </a:endParaRPr>
          </a:p>
        </p:txBody>
      </p:sp>
      <p:pic>
        <p:nvPicPr>
          <p:cNvPr id="1031" name="_x412420936" descr="EMB0000465c20ab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0200456" y="6191140"/>
            <a:ext cx="1483249" cy="268804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421915" y="1766461"/>
            <a:ext cx="6945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b="1" spc="-180">
                <a:solidFill>
                  <a:srgbClr val="F05025"/>
                </a:solidFill>
                <a:latin typeface="+mj-ea"/>
                <a:ea typeface="+mj-ea"/>
              </a:rPr>
              <a:t>아이스크림</a:t>
            </a:r>
            <a:r>
              <a:rPr lang="en-US" altLang="ko-KR" b="1" spc="-180">
                <a:solidFill>
                  <a:srgbClr val="F05025"/>
                </a:solidFill>
                <a:latin typeface="+mj-ea"/>
                <a:ea typeface="+mj-ea"/>
              </a:rPr>
              <a:t>  PPT </a:t>
            </a:r>
            <a:r>
              <a:rPr lang="ko-KR" altLang="en-US" b="1" spc="-180">
                <a:latin typeface="+mj-ea"/>
                <a:ea typeface="+mj-ea"/>
              </a:rPr>
              <a:t>사용 안내</a:t>
            </a:r>
            <a:endParaRPr lang="en-US" altLang="ko-KR" b="1" spc="-180"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17791" y="2151558"/>
            <a:ext cx="10262589" cy="1792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이</a:t>
            </a:r>
            <a:r>
              <a:rPr lang="ko-KR" altLang="en-US" sz="1600" spc="-180">
                <a:latin typeface="+mn-ea"/>
              </a:rPr>
              <a:t>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페이지는</a:t>
            </a:r>
            <a:r>
              <a:rPr lang="ko-KR" altLang="en-US" sz="1600" spc="-180">
                <a:latin typeface="+mn-ea"/>
              </a:rPr>
              <a:t>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슬라이드 쇼를 실행하면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학생들에게 보이지 않습니다</a:t>
            </a:r>
            <a:r>
              <a:rPr lang="en-US" altLang="ko-KR" sz="1600" spc="-180">
                <a:solidFill>
                  <a:srgbClr val="EF4E23"/>
                </a:solidFill>
                <a:latin typeface="+mn-ea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‘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아이스크림  수업 보탬 자료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’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의  디자인에 대한 권리는  ㈜아이스크림미디어에  있습니다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현재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이 페이지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부분만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유지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해 주시면 교사커뮤니티에 어떠한 형태로도 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재구성</a:t>
            </a:r>
            <a:r>
              <a:rPr lang="en-US" altLang="ko-KR" sz="1600" spc="-180">
                <a:solidFill>
                  <a:srgbClr val="EF4E23"/>
                </a:solidFill>
                <a:latin typeface="+mn-ea"/>
              </a:rPr>
              <a:t>,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재편집 및 배포</a:t>
            </a:r>
            <a:r>
              <a:rPr lang="ko-KR" altLang="en-US" sz="1600" spc="-180">
                <a:latin typeface="+mn-ea"/>
              </a:rPr>
              <a:t>가</a:t>
            </a:r>
            <a:r>
              <a:rPr lang="en-US" altLang="ko-KR" sz="1600" spc="-180">
                <a:latin typeface="+mn-ea"/>
              </a:rPr>
              <a:t> 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가능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  <a:defRPr/>
            </a:pP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       (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인디스쿨  및  학년 밴드 등으로의 배포를 적극 권장합니다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.)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선생님의 학교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학급 상황에 맞도록 변경 사용 가능합니다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이 파일을 이용하여 다른 교과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단원에도 활용이 가능합니다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34364" y="476672"/>
            <a:ext cx="543897" cy="702215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0" y="6669360"/>
            <a:ext cx="12192000" cy="188640"/>
          </a:xfrm>
          <a:prstGeom prst="rect">
            <a:avLst/>
          </a:prstGeom>
          <a:solidFill>
            <a:srgbClr val="EF4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tip_i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900625" y="1731995"/>
            <a:ext cx="419563" cy="41956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778253" y="588835"/>
            <a:ext cx="8783276" cy="1143160"/>
          </a:xfrm>
          <a:prstGeom prst="rect">
            <a:avLst/>
          </a:prstGeom>
        </p:spPr>
      </p:pic>
      <p:sp>
        <p:nvSpPr>
          <p:cNvPr id="1035" name="TextBox 24"/>
          <p:cNvSpPr txBox="1"/>
          <p:nvPr/>
        </p:nvSpPr>
        <p:spPr>
          <a:xfrm>
            <a:off x="734364" y="4308425"/>
            <a:ext cx="10262590" cy="149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이미지 출처 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: 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아이스크림 출판사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, </a:t>
            </a:r>
            <a:r>
              <a:rPr kumimoji="0" lang="en-US" altLang="ko-KR" sz="1600" b="0" i="0" u="none" strike="noStrike" kern="1200" cap="none" spc="-180" normalizeH="0" baseline="0" dirty="0" err="1">
                <a:solidFill>
                  <a:srgbClr val="4A4A00"/>
                </a:solidFill>
                <a:latin typeface="나눔스퀘어라운드 ExtraBold"/>
              </a:rPr>
              <a:t>irasutoya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, </a:t>
            </a:r>
            <a:r>
              <a:rPr kumimoji="0" lang="en-US" altLang="ko-KR" sz="1600" b="0" i="0" u="none" strike="noStrike" kern="1200" cap="none" spc="-180" normalizeH="0" baseline="0" dirty="0" err="1">
                <a:solidFill>
                  <a:srgbClr val="4A4A00"/>
                </a:solidFill>
                <a:latin typeface="나눔스퀘어라운드 ExtraBold"/>
              </a:rPr>
              <a:t>EduBank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등</a:t>
            </a:r>
            <a:endParaRPr kumimoji="0" lang="en-US" altLang="ko-KR" sz="1600" b="0" i="0" u="none" strike="noStrike" kern="1200" cap="none" spc="-180" normalizeH="0" baseline="0" dirty="0">
              <a:solidFill>
                <a:srgbClr val="4A4A00"/>
              </a:solidFill>
              <a:latin typeface="나눔스퀘어라운드 ExtraBold"/>
            </a:endParaRPr>
          </a:p>
          <a:p>
            <a:pPr marL="285750" indent="-28575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영상 출처 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: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아이스크림 출판사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,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각 영상 자료가 삽입된 슬라이드에 표기</a:t>
            </a:r>
          </a:p>
          <a:p>
            <a:pPr marL="285750" indent="-28575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사용 폰트 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: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ko-KR" altLang="en-US" sz="1600" b="0" i="0" u="none" strike="noStrike" kern="1200" cap="none" spc="-180" normalizeH="0" baseline="0" dirty="0" err="1">
                <a:solidFill>
                  <a:srgbClr val="4A4A00"/>
                </a:solidFill>
                <a:latin typeface="나눔스퀘어라운드 ExtraBold"/>
              </a:rPr>
              <a:t>나눔스퀘어라운드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Extrabold 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(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  <a:hlinkClick r:id="rId7"/>
              </a:rPr>
              <a:t>링크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),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 배달의 민족 </a:t>
            </a:r>
            <a:r>
              <a:rPr kumimoji="0" lang="ko-KR" altLang="en-US" sz="1600" b="0" i="0" u="none" strike="noStrike" kern="1200" cap="none" spc="-180" normalizeH="0" baseline="0" dirty="0" err="1">
                <a:solidFill>
                  <a:srgbClr val="4A4A00"/>
                </a:solidFill>
                <a:latin typeface="나눔스퀘어라운드 ExtraBold"/>
              </a:rPr>
              <a:t>주아체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(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0000FF"/>
                </a:solidFill>
                <a:latin typeface="나눔스퀘어라운드 ExtraBold"/>
                <a:hlinkClick r:id="rId8"/>
              </a:rPr>
              <a:t>링크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0000FF"/>
                </a:solidFill>
                <a:latin typeface="나눔스퀘어라운드 ExtraBold"/>
                <a:hlinkClick r:id="rId8"/>
              </a:rPr>
              <a:t>)</a:t>
            </a:r>
            <a:endParaRPr kumimoji="0" lang="en-US" altLang="ko-KR" sz="1600" b="0" i="0" u="none" strike="noStrike" kern="1200" cap="none" spc="-180" normalizeH="0" baseline="0" dirty="0">
              <a:solidFill>
                <a:srgbClr val="4A4A00"/>
              </a:solidFill>
              <a:latin typeface="나눔스퀘어라운드 ExtraBold"/>
            </a:endParaRPr>
          </a:p>
          <a:p>
            <a:pPr marL="285750" indent="-285750" algn="l" defTabSz="914400" rtl="0" eaLnBrk="1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제작 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: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달빛하늘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ko-KR" altLang="en-US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 dirty="0">
                <a:solidFill>
                  <a:srgbClr val="4A4A00"/>
                </a:solidFill>
                <a:latin typeface="나눔스퀘어라운드 ExtraBold"/>
              </a:rPr>
              <a:t>x  </a:t>
            </a:r>
          </a:p>
        </p:txBody>
      </p:sp>
      <p:pic>
        <p:nvPicPr>
          <p:cNvPr id="1036" name="_x412420936" descr="EMB0000465c20ab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412013" y="5466084"/>
            <a:ext cx="1888580" cy="342260"/>
          </a:xfrm>
          <a:prstGeom prst="rect">
            <a:avLst/>
          </a:prstGeom>
          <a:noFill/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찾기</a:t>
              </a:r>
            </a:p>
          </p:txBody>
        </p:sp>
      </p:grpSp>
      <p:pic>
        <p:nvPicPr>
          <p:cNvPr id="19" name="그림 18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7BF0374C-0FEC-A923-2EF7-B0A05BBB82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50" y="1523108"/>
            <a:ext cx="5532944" cy="270087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76525" y="4796122"/>
            <a:ext cx="11359816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과학관에서 모형 장치나 영상 자료로 지구와 달이 </a:t>
            </a:r>
            <a:endParaRPr lang="en-US" altLang="ko-KR" sz="3700" spc="-2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운동하는 모습을 간접적으로 체험합니다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2547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pic>
        <p:nvPicPr>
          <p:cNvPr id="3" name="온라인 미디어 2" title="국립과천과학관 천체투영관 홍보영상">
            <a:hlinkClick r:id="" action="ppaction://media"/>
            <a:extLst>
              <a:ext uri="{FF2B5EF4-FFF2-40B4-BE49-F238E27FC236}">
                <a16:creationId xmlns:a16="http://schemas.microsoft.com/office/drawing/2014/main" xmlns="" id="{979C297C-FF1A-F853-8211-AC8CED0CCCD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41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pic>
        <p:nvPicPr>
          <p:cNvPr id="5" name="온라인 미디어 4" title="[🎥모든것을 보여주마] 천체투영관 2탄 ⭐">
            <a:hlinkClick r:id="" action="ppaction://media"/>
            <a:extLst>
              <a:ext uri="{FF2B5EF4-FFF2-40B4-BE49-F238E27FC236}">
                <a16:creationId xmlns:a16="http://schemas.microsoft.com/office/drawing/2014/main" xmlns="" id="{7A964F62-4B18-B515-B50E-0F4877FC68A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28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정하기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45768" y="5243406"/>
            <a:ext cx="11700461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우리 반 지구와 달의 운동 체험관에서는 무엇을 체험하면 좋을까요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?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A0C38D2-12AB-EB51-2ABE-7D6785ED53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7" b="11695"/>
          <a:stretch/>
        </p:blipFill>
        <p:spPr>
          <a:xfrm>
            <a:off x="3377046" y="1672097"/>
            <a:ext cx="5153890" cy="319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82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정하기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16092" y="4693687"/>
            <a:ext cx="11700461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하루 동안 태양과 달의 위치 변화를 체험하면 </a:t>
            </a:r>
            <a:endParaRPr lang="en-US" altLang="ko-KR" sz="3700" spc="-3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FF0000"/>
                </a:solidFill>
                <a:latin typeface="나눔스퀘어라운드 ExtraBold"/>
              </a:rPr>
              <a:t>지구의 자전</a:t>
            </a: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을 이해하기 쉽습니다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 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8DEF489C-FD5F-F772-DDBB-AC5DBDE08C61}"/>
              </a:ext>
            </a:extLst>
          </p:cNvPr>
          <p:cNvSpPr/>
          <p:nvPr/>
        </p:nvSpPr>
        <p:spPr>
          <a:xfrm>
            <a:off x="4613096" y="5317233"/>
            <a:ext cx="845906" cy="606619"/>
          </a:xfrm>
          <a:prstGeom prst="rect">
            <a:avLst/>
          </a:prstGeom>
          <a:solidFill>
            <a:srgbClr val="DFE6F7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4396287D-7A29-769B-BE35-9EEACDB3B5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7" b="11695"/>
          <a:stretch/>
        </p:blipFill>
        <p:spPr>
          <a:xfrm>
            <a:off x="3820391" y="1644300"/>
            <a:ext cx="4551218" cy="281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0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정하기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16092" y="4721484"/>
            <a:ext cx="11700461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계절에 따라 보이는 별자리가 달라지는 것을 </a:t>
            </a:r>
            <a:endParaRPr lang="en-US" altLang="ko-KR" sz="3700" spc="-3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체험하면 </a:t>
            </a:r>
            <a:r>
              <a:rPr lang="ko-KR" altLang="en-US" sz="3700" spc="-300" dirty="0">
                <a:solidFill>
                  <a:srgbClr val="FF0000"/>
                </a:solidFill>
                <a:latin typeface="나눔스퀘어라운드 ExtraBold"/>
              </a:rPr>
              <a:t>지구의 공전</a:t>
            </a: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을 이해하기 쉽습니다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8DEF489C-FD5F-F772-DDBB-AC5DBDE08C61}"/>
              </a:ext>
            </a:extLst>
          </p:cNvPr>
          <p:cNvSpPr/>
          <p:nvPr/>
        </p:nvSpPr>
        <p:spPr>
          <a:xfrm>
            <a:off x="5420416" y="5394318"/>
            <a:ext cx="845906" cy="606619"/>
          </a:xfrm>
          <a:prstGeom prst="rect">
            <a:avLst/>
          </a:prstGeom>
          <a:solidFill>
            <a:srgbClr val="DFE6F7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4396287D-7A29-769B-BE35-9EEACDB3B5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7" b="11695"/>
          <a:stretch/>
        </p:blipFill>
        <p:spPr>
          <a:xfrm>
            <a:off x="3820391" y="1644300"/>
            <a:ext cx="4551218" cy="281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8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 animBg="1"/>
      <p:bldP spid="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정하기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16092" y="4822035"/>
            <a:ext cx="11700461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또 여러 날 동안 같은 시각에 관찰한 달의 모양과 위치가 </a:t>
            </a:r>
            <a:endParaRPr lang="en-US" altLang="ko-KR" sz="3700" spc="-3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주기적으로 바뀐다는 것도 체험하게 합니다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A0C38D2-12AB-EB51-2ABE-7D6785ED53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7" b="11695"/>
          <a:stretch/>
        </p:blipFill>
        <p:spPr>
          <a:xfrm>
            <a:off x="3820391" y="1644300"/>
            <a:ext cx="4551218" cy="281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2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정하기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16092" y="4822035"/>
            <a:ext cx="11700461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지구와 달의 움직임을 볼 수 있는 모형을 만들어 전시하거나</a:t>
            </a:r>
            <a:endParaRPr lang="en-US" altLang="ko-KR" sz="3700" spc="-3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직접 체험하는 공간을 구성할 수 있습니다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A0C38D2-12AB-EB51-2ABE-7D6785ED53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7" b="11695"/>
          <a:stretch/>
        </p:blipFill>
        <p:spPr>
          <a:xfrm>
            <a:off x="3820391" y="1644300"/>
            <a:ext cx="4551218" cy="281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93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정하기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16092" y="4822035"/>
            <a:ext cx="11700461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태양과 달의 위치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, </a:t>
            </a: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계절별 대표적인 별자리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, </a:t>
            </a: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달의 모양과 위치 등</a:t>
            </a:r>
            <a:endParaRPr lang="en-US" altLang="ko-KR" sz="3700" spc="-3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변화가 시각적으로 달라지는 것을 볼 수 있게 표현합니다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A0C38D2-12AB-EB51-2ABE-7D6785ED53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7" b="11695"/>
          <a:stretch/>
        </p:blipFill>
        <p:spPr>
          <a:xfrm>
            <a:off x="3820391" y="1644300"/>
            <a:ext cx="4551218" cy="281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1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16092" y="4822035"/>
            <a:ext cx="11700461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지구와 달의 운동으로 나타나는 현상을 체험하는 </a:t>
            </a:r>
            <a:endParaRPr lang="en-US" altLang="ko-KR" sz="3700" spc="-3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장치를 만들어 봅시다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A0C38D2-12AB-EB51-2ABE-7D6785ED53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7" b="11695"/>
          <a:stretch/>
        </p:blipFill>
        <p:spPr>
          <a:xfrm>
            <a:off x="3820391" y="1644300"/>
            <a:ext cx="4551218" cy="281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2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35880" y="384157"/>
            <a:ext cx="11532270" cy="6298531"/>
          </a:xfrm>
          <a:prstGeom prst="rect">
            <a:avLst/>
          </a:prstGeom>
          <a:solidFill>
            <a:srgbClr val="F9FDDF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ko-KR" altLang="en-US" dirty="0"/>
              <a:t>♥</a:t>
            </a:r>
          </a:p>
        </p:txBody>
      </p:sp>
      <p:sp>
        <p:nvSpPr>
          <p:cNvPr id="11" name="사각형: 둥근 모서리 10"/>
          <p:cNvSpPr/>
          <p:nvPr/>
        </p:nvSpPr>
        <p:spPr>
          <a:xfrm>
            <a:off x="167689" y="125754"/>
            <a:ext cx="11856621" cy="395614"/>
          </a:xfrm>
          <a:prstGeom prst="roundRect">
            <a:avLst>
              <a:gd name="adj" fmla="val 16667"/>
            </a:avLst>
          </a:prstGeom>
          <a:solidFill>
            <a:srgbClr val="F4E5B2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사각형: 둥근 모서리 9"/>
          <p:cNvSpPr/>
          <p:nvPr/>
        </p:nvSpPr>
        <p:spPr>
          <a:xfrm>
            <a:off x="167689" y="6287074"/>
            <a:ext cx="11856621" cy="395614"/>
          </a:xfrm>
          <a:prstGeom prst="roundRect">
            <a:avLst>
              <a:gd name="adj" fmla="val 16667"/>
            </a:avLst>
          </a:prstGeom>
          <a:solidFill>
            <a:srgbClr val="F4E5B2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3574382" y="125754"/>
            <a:ext cx="5043235" cy="516806"/>
            <a:chOff x="3734802" y="805263"/>
            <a:chExt cx="5043235" cy="516806"/>
          </a:xfrm>
        </p:grpSpPr>
        <p:sp>
          <p:nvSpPr>
            <p:cNvPr id="4" name="사각형: 둥근 모서리 3"/>
            <p:cNvSpPr/>
            <p:nvPr/>
          </p:nvSpPr>
          <p:spPr>
            <a:xfrm>
              <a:off x="3734802" y="805263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451682" y="857675"/>
              <a:ext cx="3609475" cy="4119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100" dirty="0">
                  <a:solidFill>
                    <a:schemeClr val="lt1"/>
                  </a:solidFill>
                  <a:latin typeface="나눔스퀘어라운드 ExtraBold"/>
                  <a:ea typeface="나눔스퀘어라운드 ExtraBold"/>
                </a:rPr>
                <a:t>♥ 즐거운 과학시간 ♥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262019" y="4612655"/>
            <a:ext cx="3012576" cy="107721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ko-KR" altLang="en-US" sz="3200" spc="-300" dirty="0">
                <a:solidFill>
                  <a:schemeClr val="tx1"/>
                </a:solidFill>
                <a:latin typeface="나눔스퀘어라운드 ExtraBold"/>
              </a:rPr>
              <a:t>과학 </a:t>
            </a:r>
            <a:r>
              <a:rPr lang="en-US" altLang="ko-KR" sz="3200" spc="-300" dirty="0">
                <a:solidFill>
                  <a:schemeClr val="tx1"/>
                </a:solidFill>
                <a:latin typeface="나눔스퀘어라운드 ExtraBold"/>
              </a:rPr>
              <a:t>32-35</a:t>
            </a:r>
            <a:r>
              <a:rPr lang="ko-KR" altLang="en-US" sz="3200" spc="-300" dirty="0">
                <a:solidFill>
                  <a:schemeClr val="tx1"/>
                </a:solidFill>
                <a:latin typeface="나눔스퀘어라운드 ExtraBold"/>
              </a:rPr>
              <a:t>쪽</a:t>
            </a:r>
            <a:endParaRPr lang="en-US" altLang="ko-KR" sz="3200" spc="-300" dirty="0">
              <a:solidFill>
                <a:schemeClr val="tx1"/>
              </a:solidFill>
              <a:latin typeface="나눔스퀘어라운드 ExtraBold"/>
            </a:endParaRPr>
          </a:p>
          <a:p>
            <a:pPr algn="r">
              <a:spcBef>
                <a:spcPts val="0"/>
              </a:spcBef>
              <a:defRPr/>
            </a:pPr>
            <a:r>
              <a:rPr lang="ko-KR" altLang="en-US" sz="3200" spc="-300" dirty="0">
                <a:latin typeface="나눔스퀘어라운드 ExtraBold"/>
              </a:rPr>
              <a:t>실험관찰 </a:t>
            </a:r>
            <a:r>
              <a:rPr lang="en-US" altLang="ko-KR" sz="3200" spc="-300" dirty="0">
                <a:latin typeface="나눔스퀘어라운드 ExtraBold"/>
              </a:rPr>
              <a:t>20-21</a:t>
            </a:r>
            <a:r>
              <a:rPr lang="ko-KR" altLang="en-US" sz="3200" spc="-300" dirty="0">
                <a:latin typeface="나눔스퀘어라운드 ExtraBold"/>
              </a:rPr>
              <a:t>쪽</a:t>
            </a:r>
            <a:endParaRPr lang="ko-KR" altLang="en-US" sz="3200" spc="-300" dirty="0">
              <a:solidFill>
                <a:schemeClr val="tx1"/>
              </a:solidFill>
              <a:latin typeface="나눔스퀘어라운드 Extra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94408" y="994463"/>
            <a:ext cx="1092868" cy="36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9178705" y="642560"/>
            <a:ext cx="2456192" cy="595444"/>
            <a:chOff x="9178705" y="642560"/>
            <a:chExt cx="2456192" cy="595444"/>
          </a:xfrm>
        </p:grpSpPr>
        <p:pic>
          <p:nvPicPr>
            <p:cNvPr id="29" name="_x412420936" descr="EMB0000465c20ab"/>
            <p:cNvPicPr>
              <a:picLocks noChangeAspect="1" noChangeArrowheads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0151648" y="795421"/>
              <a:ext cx="1483249" cy="268804"/>
            </a:xfrm>
            <a:prstGeom prst="rect">
              <a:avLst/>
            </a:prstGeom>
            <a:noFill/>
            <a:ln/>
          </p:spPr>
        </p:pic>
        <p:sp>
          <p:nvSpPr>
            <p:cNvPr id="30" name="TextBox 24"/>
            <p:cNvSpPr txBox="1"/>
            <p:nvPr/>
          </p:nvSpPr>
          <p:spPr>
            <a:xfrm>
              <a:off x="9774149" y="727013"/>
              <a:ext cx="377498" cy="40562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rtl="0" eaLnBrk="1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None/>
                <a:defRPr/>
              </a:pPr>
              <a:r>
                <a:rPr kumimoji="0" lang="en-US" altLang="ko-KR" sz="1600" b="0" i="0" u="none" strike="noStrike" kern="1200" cap="none" spc="-180" normalizeH="0" baseline="0">
                  <a:solidFill>
                    <a:schemeClr val="dk1"/>
                  </a:solidFill>
                  <a:latin typeface="나눔스퀘어라운드 ExtraBold"/>
                </a:rPr>
                <a:t> x  </a:t>
              </a:r>
            </a:p>
          </p:txBody>
        </p:sp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9178705" y="642560"/>
              <a:ext cx="595444" cy="595444"/>
            </a:xfrm>
            <a:prstGeom prst="rect">
              <a:avLst/>
            </a:prstGeom>
          </p:spPr>
        </p:pic>
      </p:grpSp>
      <p:sp>
        <p:nvSpPr>
          <p:cNvPr id="2" name="TextBox 21">
            <a:extLst>
              <a:ext uri="{FF2B5EF4-FFF2-40B4-BE49-F238E27FC236}">
                <a16:creationId xmlns:a16="http://schemas.microsoft.com/office/drawing/2014/main" xmlns="" id="{826B8667-22F2-690B-A447-BE405B6097AD}"/>
              </a:ext>
            </a:extLst>
          </p:cNvPr>
          <p:cNvSpPr txBox="1"/>
          <p:nvPr/>
        </p:nvSpPr>
        <p:spPr>
          <a:xfrm>
            <a:off x="977566" y="1256897"/>
            <a:ext cx="10583104" cy="190821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1800" b="1" i="0" u="none" strike="noStrike" kern="1000" cap="none" spc="-200" normalizeH="0" baseline="0" dirty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FF00"/>
                </a:solidFill>
                <a:effectLst/>
                <a:latin typeface="배달의민족 주아"/>
                <a:ea typeface="배달의민족 주아"/>
              </a:rPr>
              <a:t>1. </a:t>
            </a:r>
            <a:r>
              <a:rPr kumimoji="0" lang="ko-KR" altLang="en-US" sz="11800" b="1" i="0" u="none" strike="noStrike" kern="1000" cap="none" spc="-200" normalizeH="0" baseline="0" dirty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FF00"/>
                </a:solidFill>
                <a:effectLst/>
                <a:latin typeface="배달의민족 주아"/>
                <a:ea typeface="배달의민족 주아"/>
              </a:rPr>
              <a:t>지구와 달의 운동</a:t>
            </a:r>
            <a:endParaRPr kumimoji="0" lang="ko-KR" altLang="en-US" sz="8800" b="1" i="0" u="none" strike="noStrike" kern="1000" cap="none" spc="-200" normalizeH="0" baseline="0" dirty="0">
              <a:solidFill>
                <a:srgbClr val="FFFF00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35045B9-9492-CC41-F1A4-61484F405B39}"/>
              </a:ext>
            </a:extLst>
          </p:cNvPr>
          <p:cNvSpPr txBox="1"/>
          <p:nvPr/>
        </p:nvSpPr>
        <p:spPr>
          <a:xfrm>
            <a:off x="666233" y="3157373"/>
            <a:ext cx="10968664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600" spc="-300" dirty="0">
                <a:solidFill>
                  <a:srgbClr val="404040"/>
                </a:solidFill>
                <a:latin typeface="나눔스퀘어라운드 ExtraBold"/>
              </a:rPr>
              <a:t>지구와 달의 운동 체험관 만들기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pic>
        <p:nvPicPr>
          <p:cNvPr id="2" name="6-1-1-9_10차시_도전과제영상">
            <a:hlinkClick r:id="" action="ppaction://media"/>
            <a:extLst>
              <a:ext uri="{FF2B5EF4-FFF2-40B4-BE49-F238E27FC236}">
                <a16:creationId xmlns:a16="http://schemas.microsoft.com/office/drawing/2014/main" xmlns="" id="{49B9882D-B9A6-FA68-28CC-91D62F6B1B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3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446445" y="1048950"/>
            <a:ext cx="5539740" cy="108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&lt;</a:t>
            </a:r>
            <a:r>
              <a:rPr lang="ko-KR" altLang="en-US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 활동</a:t>
            </a:r>
            <a:r>
              <a:rPr lang="en-US" altLang="ko-KR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ko-KR" altLang="en-US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altLang="ko-KR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&gt;</a:t>
            </a:r>
            <a:endParaRPr lang="en-US" altLang="ko-KR" sz="6500">
              <a:solidFill>
                <a:schemeClr val="lt1"/>
              </a:solidFill>
            </a:endParaRPr>
          </a:p>
        </p:txBody>
      </p:sp>
      <p:sp>
        <p:nvSpPr>
          <p:cNvPr id="20" name="사각형: 둥근 모서리 19"/>
          <p:cNvSpPr/>
          <p:nvPr/>
        </p:nvSpPr>
        <p:spPr>
          <a:xfrm>
            <a:off x="1278355" y="2253180"/>
            <a:ext cx="9735553" cy="3003282"/>
          </a:xfrm>
          <a:prstGeom prst="roundRect">
            <a:avLst>
              <a:gd name="adj" fmla="val 16667"/>
            </a:avLst>
          </a:prstGeom>
          <a:solidFill>
            <a:srgbClr val="FAEEC6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6722" y="2728794"/>
            <a:ext cx="11119186" cy="2308324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7200" b="1" spc="-300">
                <a:ln w="12700">
                  <a:solidFill>
                    <a:srgbClr val="FFFFFF"/>
                  </a:solidFill>
                </a:ln>
                <a:solidFill>
                  <a:srgbClr val="333300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배달의민족 주아"/>
                <a:ea typeface="배달의민족 주아"/>
              </a:rPr>
              <a:t>지구와 달의 운동 체험관</a:t>
            </a:r>
            <a:endParaRPr lang="en-US" altLang="ko-KR" sz="7200" b="1" spc="-300" dirty="0">
              <a:ln w="12700">
                <a:solidFill>
                  <a:srgbClr val="FFFFFF"/>
                </a:solidFill>
              </a:ln>
              <a:solidFill>
                <a:srgbClr val="333300"/>
              </a:solidFill>
              <a:effectLst>
                <a:outerShdw blurRad="76200" dist="76200" dir="2700000" algn="ctr" rotWithShape="0">
                  <a:srgbClr val="000000">
                    <a:alpha val="50000"/>
                  </a:srgbClr>
                </a:outerShdw>
              </a:effectLst>
              <a:latin typeface="배달의민족 주아"/>
              <a:ea typeface="배달의민족 주아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7200" b="1" spc="-300" dirty="0">
                <a:ln w="12700">
                  <a:solidFill>
                    <a:srgbClr val="FFFFFF"/>
                  </a:solidFill>
                </a:ln>
                <a:solidFill>
                  <a:srgbClr val="333300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배달의민족 주아"/>
                <a:ea typeface="배달의민족 주아"/>
              </a:rPr>
              <a:t>만들기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탐색하기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20173" y="5406657"/>
            <a:ext cx="11440028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지구와 달의 운동으로 어떤 현상이 나타날까요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?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843F13EE-9DD2-4FF3-2616-70F98EE6E9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537" y="1650920"/>
            <a:ext cx="8040399" cy="3652742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82674ED0-CA2D-FD3B-037F-AA52829B14A4}"/>
              </a:ext>
            </a:extLst>
          </p:cNvPr>
          <p:cNvSpPr/>
          <p:nvPr/>
        </p:nvSpPr>
        <p:spPr>
          <a:xfrm>
            <a:off x="2728476" y="2730674"/>
            <a:ext cx="721306" cy="461660"/>
          </a:xfrm>
          <a:prstGeom prst="rect">
            <a:avLst/>
          </a:prstGeom>
          <a:solidFill>
            <a:srgbClr val="DFE6F7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5D5AAF5-4C61-2F71-6868-E3EBEEF41C4B}"/>
              </a:ext>
            </a:extLst>
          </p:cNvPr>
          <p:cNvSpPr/>
          <p:nvPr/>
        </p:nvSpPr>
        <p:spPr>
          <a:xfrm>
            <a:off x="2728476" y="3611090"/>
            <a:ext cx="721306" cy="461660"/>
          </a:xfrm>
          <a:prstGeom prst="rect">
            <a:avLst/>
          </a:prstGeom>
          <a:solidFill>
            <a:srgbClr val="DFE6F7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F917A411-2376-7245-A62A-0F89B0E6A9A4}"/>
              </a:ext>
            </a:extLst>
          </p:cNvPr>
          <p:cNvSpPr/>
          <p:nvPr/>
        </p:nvSpPr>
        <p:spPr>
          <a:xfrm>
            <a:off x="1974273" y="4300428"/>
            <a:ext cx="380570" cy="461660"/>
          </a:xfrm>
          <a:prstGeom prst="rect">
            <a:avLst/>
          </a:prstGeom>
          <a:solidFill>
            <a:srgbClr val="DFE6F7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491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탐색하기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20173" y="5406657"/>
            <a:ext cx="11440028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지구와 달의 운동을 체험하는 장치에는 어떤 것이 있을까요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?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948FCA15-B522-4289-59D8-B5B30DC52F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114" y="1457715"/>
            <a:ext cx="5489770" cy="396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91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탐색하기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20173" y="5406657"/>
            <a:ext cx="11440028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의자에 앉아 회전하면서 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지구의 자전과 공전</a:t>
            </a: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을 체험합니다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21BF1C2-D8D2-6806-E516-E2C2EC2F8E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9" t="11689" r="33091" b="48055"/>
          <a:stretch/>
        </p:blipFill>
        <p:spPr>
          <a:xfrm>
            <a:off x="4405900" y="1704686"/>
            <a:ext cx="3751781" cy="345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2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탐색하기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20173" y="5083884"/>
            <a:ext cx="11440028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지구와 달의 운동 카드를 넘기면서</a:t>
            </a:r>
            <a:endParaRPr lang="en-US" altLang="ko-KR" sz="3700" spc="-2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지구가 움직이는 모습을 관찰합니다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C9E35733-D4DC-A46C-D266-194414C702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02" r="63942" b="24352"/>
          <a:stretch/>
        </p:blipFill>
        <p:spPr>
          <a:xfrm>
            <a:off x="4065230" y="1672097"/>
            <a:ext cx="4326355" cy="330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49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탐색하기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20173" y="5296423"/>
            <a:ext cx="11440028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여러 날 동안 관찰한 달의 모양 변화로 규칙을 찾습니다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19753AB7-7AE2-25AA-542E-37F5E5FEDC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0" t="47191" r="30614" b="2598"/>
          <a:stretch/>
        </p:blipFill>
        <p:spPr>
          <a:xfrm>
            <a:off x="3528200" y="1616394"/>
            <a:ext cx="5023973" cy="344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4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탐색하기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20173" y="5296423"/>
            <a:ext cx="11440028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체험 모습을 촬영해 영상을 확인합니다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2913BF3-2D3B-9D68-A6B8-2460CA459D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7" t="12164" r="21013" b="37877"/>
          <a:stretch/>
        </p:blipFill>
        <p:spPr>
          <a:xfrm>
            <a:off x="3192862" y="1619685"/>
            <a:ext cx="5424755" cy="342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73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설계하기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35880" y="5283624"/>
            <a:ext cx="11440028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우리 반을 지구와 달의 운동 체험관으로 만들어 볼까요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?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5E6DAB07-A77C-1E12-05D3-BAE038E1B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1485900"/>
            <a:ext cx="5118136" cy="353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8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설계하기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20173" y="5055968"/>
            <a:ext cx="11440028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지구와 달의 운동으로 나타나는 현상 중에서 체험할 현상을 정하고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,</a:t>
            </a: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체험 활동 방법 및 필요한 재료를 정리해 봅시다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EA7C5FA-18CC-B096-DFF6-995A3CED8C4B}"/>
              </a:ext>
            </a:extLst>
          </p:cNvPr>
          <p:cNvSpPr txBox="1"/>
          <p:nvPr/>
        </p:nvSpPr>
        <p:spPr>
          <a:xfrm>
            <a:off x="8116585" y="1373395"/>
            <a:ext cx="3659324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ko-KR" altLang="en-US" sz="3700" spc="-200" dirty="0">
                <a:solidFill>
                  <a:schemeClr val="accent1">
                    <a:lumMod val="50000"/>
                  </a:schemeClr>
                </a:solidFill>
                <a:latin typeface="나눔스퀘어라운드 ExtraBold"/>
              </a:rPr>
              <a:t>실험관찰 </a:t>
            </a:r>
            <a:r>
              <a:rPr lang="en-US" altLang="ko-KR" sz="3700" spc="-200" dirty="0">
                <a:solidFill>
                  <a:schemeClr val="accent1">
                    <a:lumMod val="50000"/>
                  </a:schemeClr>
                </a:solidFill>
                <a:latin typeface="나눔스퀘어라운드 ExtraBold"/>
              </a:rPr>
              <a:t>20</a:t>
            </a:r>
            <a:r>
              <a:rPr lang="ko-KR" altLang="en-US" sz="3700" spc="-200" dirty="0">
                <a:solidFill>
                  <a:schemeClr val="accent1">
                    <a:lumMod val="50000"/>
                  </a:schemeClr>
                </a:solidFill>
                <a:latin typeface="나눔스퀘어라운드 ExtraBold"/>
              </a:rPr>
              <a:t>쪽</a:t>
            </a:r>
            <a:endParaRPr lang="en-US" altLang="ko-KR" sz="3700" spc="-200" dirty="0">
              <a:solidFill>
                <a:schemeClr val="accent1">
                  <a:lumMod val="50000"/>
                </a:schemeClr>
              </a:solidFill>
              <a:latin typeface="나눔스퀘어라운드 ExtraBold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5E6DAB07-A77C-1E12-05D3-BAE038E1B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1485900"/>
            <a:ext cx="5118136" cy="353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1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7" name="그룹 6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8" name="사각형: 둥근 모서리 7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학습안내</a:t>
                </a:r>
              </a:p>
            </p:txBody>
          </p:sp>
        </p:grpSp>
      </p:grpSp>
      <p:sp>
        <p:nvSpPr>
          <p:cNvPr id="15" name="사각형: 둥근 모서리 14"/>
          <p:cNvSpPr/>
          <p:nvPr/>
        </p:nvSpPr>
        <p:spPr>
          <a:xfrm>
            <a:off x="1236997" y="3579394"/>
            <a:ext cx="10057651" cy="992605"/>
          </a:xfrm>
          <a:prstGeom prst="roundRect">
            <a:avLst>
              <a:gd name="adj" fmla="val 16667"/>
            </a:avLst>
          </a:prstGeom>
          <a:noFill/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사각형: 둥근 모서리 15"/>
          <p:cNvSpPr/>
          <p:nvPr/>
        </p:nvSpPr>
        <p:spPr>
          <a:xfrm>
            <a:off x="1236997" y="4802605"/>
            <a:ext cx="10057651" cy="992605"/>
          </a:xfrm>
          <a:prstGeom prst="roundRect">
            <a:avLst>
              <a:gd name="adj" fmla="val 16667"/>
            </a:avLst>
          </a:prstGeom>
          <a:noFill/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977566" y="3840079"/>
            <a:ext cx="511342" cy="358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ko-KR" altLang="en-US"/>
          </a:p>
        </p:txBody>
      </p:sp>
      <p:grpSp>
        <p:nvGrpSpPr>
          <p:cNvPr id="44" name="그룹 43"/>
          <p:cNvGrpSpPr/>
          <p:nvPr/>
        </p:nvGrpSpPr>
        <p:grpSpPr>
          <a:xfrm>
            <a:off x="736934" y="3579394"/>
            <a:ext cx="1000125" cy="992607"/>
            <a:chOff x="736934" y="3579394"/>
            <a:chExt cx="1000125" cy="992607"/>
          </a:xfrm>
        </p:grpSpPr>
        <p:sp>
          <p:nvSpPr>
            <p:cNvPr id="13" name="타원 12"/>
            <p:cNvSpPr/>
            <p:nvPr/>
          </p:nvSpPr>
          <p:spPr>
            <a:xfrm>
              <a:off x="736934" y="3579394"/>
              <a:ext cx="1000125" cy="992605"/>
            </a:xfrm>
            <a:prstGeom prst="ellipse">
              <a:avLst/>
            </a:prstGeom>
            <a:solidFill>
              <a:srgbClr val="FFF7CC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8482" y="3662312"/>
              <a:ext cx="244127" cy="909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5400">
                  <a:ln w="19050" cap="flat" cmpd="sng" algn="ctr">
                    <a:solidFill>
                      <a:srgbClr val="80808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1"/>
                  </a:solidFill>
                  <a:effectLst/>
                  <a:latin typeface="나눔스퀘어라운드 ExtraBold"/>
                </a:rPr>
                <a:t>1</a:t>
              </a:r>
              <a:endParaRPr lang="en-US" altLang="ko-KR" sz="5400">
                <a:solidFill>
                  <a:schemeClr val="dk1"/>
                </a:solidFill>
                <a:latin typeface="나눔스퀘어라운드 ExtraBold"/>
              </a:endParaRPr>
            </a:p>
          </p:txBody>
        </p:sp>
      </p:grpSp>
      <p:grpSp>
        <p:nvGrpSpPr>
          <p:cNvPr id="45" name="그룹 44"/>
          <p:cNvGrpSpPr/>
          <p:nvPr/>
        </p:nvGrpSpPr>
        <p:grpSpPr>
          <a:xfrm>
            <a:off x="736934" y="4802605"/>
            <a:ext cx="1000125" cy="992606"/>
            <a:chOff x="736934" y="4802605"/>
            <a:chExt cx="1000125" cy="992606"/>
          </a:xfrm>
        </p:grpSpPr>
        <p:sp>
          <p:nvSpPr>
            <p:cNvPr id="14" name="타원 13"/>
            <p:cNvSpPr/>
            <p:nvPr/>
          </p:nvSpPr>
          <p:spPr>
            <a:xfrm>
              <a:off x="736934" y="4802605"/>
              <a:ext cx="1000125" cy="992605"/>
            </a:xfrm>
            <a:prstGeom prst="ellipse">
              <a:avLst/>
            </a:prstGeom>
            <a:solidFill>
              <a:srgbClr val="CDF2E4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26581" y="4885523"/>
              <a:ext cx="697030" cy="909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5400">
                  <a:ln w="19050" cap="flat" cmpd="sng" algn="ctr">
                    <a:solidFill>
                      <a:srgbClr val="80808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1"/>
                  </a:solidFill>
                  <a:effectLst/>
                  <a:latin typeface="나눔스퀘어라운드 ExtraBold"/>
                </a:rPr>
                <a:t>2</a:t>
              </a:r>
              <a:endParaRPr lang="en-US" altLang="ko-KR" sz="5400">
                <a:solidFill>
                  <a:schemeClr val="dk1"/>
                </a:solidFill>
                <a:latin typeface="나눔스퀘어라운드 ExtraBold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530957" y="6288303"/>
            <a:ext cx="3763691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ko-KR" altLang="en-US" sz="2000" spc="-100" dirty="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과학 </a:t>
            </a:r>
            <a:r>
              <a:rPr lang="en-US" altLang="ko-KR" sz="2000" spc="-100" dirty="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32-35</a:t>
            </a:r>
            <a:r>
              <a:rPr lang="ko-KR" altLang="en-US" sz="2000" spc="-100" dirty="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쪽 실험관찰 </a:t>
            </a:r>
            <a:r>
              <a:rPr lang="en-US" altLang="ko-KR" sz="2000" spc="-100" dirty="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20-21</a:t>
            </a:r>
            <a:r>
              <a:rPr lang="ko-KR" altLang="en-US" sz="2000" spc="-100" dirty="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쪽</a:t>
            </a:r>
            <a:endParaRPr lang="ko-KR" altLang="en-US" sz="2000" spc="-100" dirty="0">
              <a:solidFill>
                <a:schemeClr val="lt1"/>
              </a:solidFill>
              <a:latin typeface="나눔스퀘어라운드 Extra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57638" y="3788142"/>
            <a:ext cx="8969191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defTabSz="914400">
              <a:spcBef>
                <a:spcPts val="0"/>
              </a:spcBef>
              <a:buNone/>
              <a:defRPr/>
            </a:pPr>
            <a:r>
              <a:rPr lang="ko-KR" altLang="en-US" sz="3600" spc="-300" dirty="0">
                <a:solidFill>
                  <a:srgbClr val="404040"/>
                </a:solidFill>
                <a:latin typeface="나눔스퀘어라운드 ExtraBold"/>
              </a:rPr>
              <a:t>도전 과제 정하기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77690" y="4979369"/>
            <a:ext cx="9604698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defTabSz="914400">
              <a:spcBef>
                <a:spcPts val="0"/>
              </a:spcBef>
              <a:buNone/>
              <a:defRPr/>
            </a:pPr>
            <a:r>
              <a:rPr lang="ko-KR" altLang="en-US" sz="3600" spc="-300" dirty="0">
                <a:solidFill>
                  <a:srgbClr val="404040"/>
                </a:solidFill>
                <a:latin typeface="나눔스퀘어라운드 ExtraBold"/>
              </a:rPr>
              <a:t>지구와 달의 운동 체험관 만들기</a:t>
            </a:r>
          </a:p>
        </p:txBody>
      </p:sp>
      <p:sp>
        <p:nvSpPr>
          <p:cNvPr id="46" name="TextBox 21"/>
          <p:cNvSpPr txBox="1"/>
          <p:nvPr/>
        </p:nvSpPr>
        <p:spPr>
          <a:xfrm>
            <a:off x="977566" y="1256897"/>
            <a:ext cx="10583104" cy="190821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1800" b="1" i="0" u="none" strike="noStrike" kern="1000" cap="none" spc="-200" normalizeH="0" baseline="0" dirty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FF00"/>
                </a:solidFill>
                <a:effectLst/>
                <a:latin typeface="배달의민족 주아"/>
                <a:ea typeface="배달의민족 주아"/>
              </a:rPr>
              <a:t>1. </a:t>
            </a:r>
            <a:r>
              <a:rPr kumimoji="0" lang="ko-KR" altLang="en-US" sz="11800" b="1" i="0" u="none" strike="noStrike" kern="1000" cap="none" spc="-200" normalizeH="0" baseline="0" dirty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FF00"/>
                </a:solidFill>
                <a:effectLst/>
                <a:latin typeface="배달의민족 주아"/>
                <a:ea typeface="배달의민족 주아"/>
              </a:rPr>
              <a:t>지구와 달의 운동</a:t>
            </a:r>
            <a:endParaRPr kumimoji="0" lang="ko-KR" altLang="en-US" sz="8800" b="1" i="0" u="none" strike="noStrike" kern="1000" cap="none" spc="-200" normalizeH="0" baseline="0" dirty="0">
              <a:solidFill>
                <a:srgbClr val="FFFF00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D002281-C137-34BD-B620-54AF9E687CB7}"/>
              </a:ext>
            </a:extLst>
          </p:cNvPr>
          <p:cNvSpPr txBox="1"/>
          <p:nvPr/>
        </p:nvSpPr>
        <p:spPr>
          <a:xfrm>
            <a:off x="323850" y="2849467"/>
            <a:ext cx="11532270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lang="en-US" altLang="ko-KR" sz="3600" spc="-300" dirty="0">
                <a:solidFill>
                  <a:srgbClr val="404040"/>
                </a:solidFill>
                <a:latin typeface="나눔스퀘어라운드 ExtraBold"/>
              </a:rPr>
              <a:t>- </a:t>
            </a:r>
            <a:r>
              <a:rPr lang="ko-KR" altLang="en-US" sz="3600" spc="-300" dirty="0">
                <a:solidFill>
                  <a:srgbClr val="404040"/>
                </a:solidFill>
                <a:latin typeface="나눔스퀘어라운드 ExtraBold"/>
              </a:rPr>
              <a:t>지구와 달의 운동 체험관 만들기 </a:t>
            </a:r>
            <a:r>
              <a:rPr lang="en-US" altLang="ko-KR" sz="3600" spc="-300" dirty="0">
                <a:solidFill>
                  <a:srgbClr val="404040"/>
                </a:solidFill>
                <a:latin typeface="나눔스퀘어라운드 ExtraBold"/>
              </a:rPr>
              <a:t>-</a:t>
            </a:r>
            <a:endParaRPr lang="ko-KR" altLang="en-US" sz="3600" spc="-300" dirty="0">
              <a:solidFill>
                <a:srgbClr val="404040"/>
              </a:solidFill>
              <a:latin typeface="나눔스퀘어라운드 ExtraBold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6084EE52-6D3C-A9B6-0B35-84663906C609}"/>
              </a:ext>
            </a:extLst>
          </p:cNvPr>
          <p:cNvGrpSpPr/>
          <p:nvPr/>
        </p:nvGrpSpPr>
        <p:grpSpPr>
          <a:xfrm>
            <a:off x="9178705" y="642560"/>
            <a:ext cx="2456192" cy="595444"/>
            <a:chOff x="9178705" y="642560"/>
            <a:chExt cx="2456192" cy="595444"/>
          </a:xfrm>
        </p:grpSpPr>
        <p:pic>
          <p:nvPicPr>
            <p:cNvPr id="11" name="_x412420936" descr="EMB0000465c20ab">
              <a:extLst>
                <a:ext uri="{FF2B5EF4-FFF2-40B4-BE49-F238E27FC236}">
                  <a16:creationId xmlns:a16="http://schemas.microsoft.com/office/drawing/2014/main" xmlns="" id="{0BABEBE6-A529-26C1-1F9B-467E920C74D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0151648" y="795421"/>
              <a:ext cx="1483249" cy="268804"/>
            </a:xfrm>
            <a:prstGeom prst="rect">
              <a:avLst/>
            </a:prstGeom>
            <a:noFill/>
            <a:ln/>
          </p:spPr>
        </p:pic>
        <p:sp>
          <p:nvSpPr>
            <p:cNvPr id="12" name="TextBox 24">
              <a:extLst>
                <a:ext uri="{FF2B5EF4-FFF2-40B4-BE49-F238E27FC236}">
                  <a16:creationId xmlns:a16="http://schemas.microsoft.com/office/drawing/2014/main" xmlns="" id="{434590B8-D8D9-F43E-B448-B9CAEFD6E392}"/>
                </a:ext>
              </a:extLst>
            </p:cNvPr>
            <p:cNvSpPr txBox="1"/>
            <p:nvPr/>
          </p:nvSpPr>
          <p:spPr>
            <a:xfrm>
              <a:off x="9774149" y="727013"/>
              <a:ext cx="377498" cy="40562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rtl="0" eaLnBrk="1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None/>
                <a:defRPr/>
              </a:pPr>
              <a:r>
                <a:rPr kumimoji="0" lang="en-US" altLang="ko-KR" sz="1600" b="0" i="0" u="none" strike="noStrike" kern="1200" cap="none" spc="-180" normalizeH="0" baseline="0">
                  <a:solidFill>
                    <a:schemeClr val="dk1"/>
                  </a:solidFill>
                  <a:latin typeface="나눔스퀘어라운드 ExtraBold"/>
                </a:rPr>
                <a:t> x  </a:t>
              </a: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A4F0BF72-8C8A-14ED-B7A8-A380B7A4A9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9178705" y="642560"/>
              <a:ext cx="595444" cy="5954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20</a:t>
            </a: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 dirty="0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812F5F7E-AFD0-3F08-4B5C-03E47BC75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57" y="1171254"/>
            <a:ext cx="10837400" cy="367814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CA4C9CD-1900-E835-A5F1-961A509F7634}"/>
              </a:ext>
            </a:extLst>
          </p:cNvPr>
          <p:cNvSpPr txBox="1"/>
          <p:nvPr/>
        </p:nvSpPr>
        <p:spPr>
          <a:xfrm>
            <a:off x="2946826" y="2877310"/>
            <a:ext cx="7121848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계절에 따라 별자리가 달라지는 현상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684AC1A-1CAF-CCE6-700F-B6FCD1D89151}"/>
              </a:ext>
            </a:extLst>
          </p:cNvPr>
          <p:cNvSpPr txBox="1"/>
          <p:nvPr/>
        </p:nvSpPr>
        <p:spPr>
          <a:xfrm>
            <a:off x="2720793" y="3797433"/>
            <a:ext cx="8671063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지구가 자전 및 공전하면서 위치에 따라 </a:t>
            </a:r>
            <a:endParaRPr lang="en-US" altLang="ko-KR" sz="3700" spc="-20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보이는 별자리가 달라지는 것을 체험하게 한다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.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59017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20</a:t>
            </a: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 dirty="0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75827945-E703-F349-83B0-90179F8F5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22" y="1029221"/>
            <a:ext cx="9985518" cy="50969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FC5CE00-C09C-9BCA-7AA7-2393CF258B95}"/>
              </a:ext>
            </a:extLst>
          </p:cNvPr>
          <p:cNvSpPr txBox="1"/>
          <p:nvPr/>
        </p:nvSpPr>
        <p:spPr>
          <a:xfrm>
            <a:off x="3453046" y="1938899"/>
            <a:ext cx="7494213" cy="101566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000" spc="-200" dirty="0" smtClean="0">
                <a:solidFill>
                  <a:srgbClr val="FF0000"/>
                </a:solidFill>
                <a:latin typeface="나눔스퀘어라운드 ExtraBold"/>
              </a:rPr>
              <a:t>체험관 박스</a:t>
            </a:r>
            <a:r>
              <a:rPr lang="en-US" altLang="ko-KR" sz="3000" spc="-200" dirty="0" smtClean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000" spc="-200" smtClean="0">
                <a:solidFill>
                  <a:srgbClr val="FF0000"/>
                </a:solidFill>
                <a:latin typeface="나눔스퀘어라운드 ExtraBold"/>
              </a:rPr>
              <a:t>별자리 스티커</a:t>
            </a:r>
            <a:r>
              <a:rPr lang="en-US" altLang="ko-KR" sz="3000" spc="-200" dirty="0" smtClean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000" spc="-200" smtClean="0">
                <a:solidFill>
                  <a:srgbClr val="FF0000"/>
                </a:solidFill>
                <a:latin typeface="나눔스퀘어라운드 ExtraBold"/>
              </a:rPr>
              <a:t>양면테이프</a:t>
            </a:r>
            <a:r>
              <a:rPr lang="en-US" altLang="ko-KR" sz="3000" spc="-200" dirty="0" smtClean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000" spc="-200" smtClean="0">
                <a:solidFill>
                  <a:srgbClr val="FF0000"/>
                </a:solidFill>
                <a:latin typeface="나눔스퀘어라운드 ExtraBold"/>
              </a:rPr>
              <a:t>압정</a:t>
            </a:r>
            <a:r>
              <a:rPr lang="en-US" altLang="ko-KR" sz="3000" spc="-200" dirty="0" smtClean="0">
                <a:solidFill>
                  <a:srgbClr val="FF0000"/>
                </a:solidFill>
                <a:latin typeface="나눔스퀘어라운드 ExtraBold"/>
              </a:rPr>
              <a:t>, </a:t>
            </a: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000" spc="-200" smtClean="0">
                <a:solidFill>
                  <a:srgbClr val="FF0000"/>
                </a:solidFill>
                <a:latin typeface="나눔스퀘어라운드 ExtraBold"/>
              </a:rPr>
              <a:t>장구자석</a:t>
            </a:r>
            <a:r>
              <a:rPr lang="en-US" altLang="ko-KR" sz="3000" spc="-200" dirty="0" smtClean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000" spc="-200" smtClean="0">
                <a:solidFill>
                  <a:srgbClr val="FF0000"/>
                </a:solidFill>
                <a:latin typeface="나눔스퀘어라운드 ExtraBold"/>
              </a:rPr>
              <a:t>스티로폼 볼</a:t>
            </a:r>
            <a:r>
              <a:rPr lang="en-US" altLang="ko-KR" sz="3000" spc="-200" dirty="0" smtClean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000" spc="-200" smtClean="0">
                <a:solidFill>
                  <a:srgbClr val="FF0000"/>
                </a:solidFill>
                <a:latin typeface="나눔스퀘어라운드 ExtraBold"/>
              </a:rPr>
              <a:t>설명서</a:t>
            </a:r>
            <a:endParaRPr lang="en-US" altLang="ko-KR" sz="3000" spc="-200" dirty="0" smtClean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4326216-8113-2CA4-030F-4D8881677A4B}"/>
              </a:ext>
            </a:extLst>
          </p:cNvPr>
          <p:cNvSpPr txBox="1"/>
          <p:nvPr/>
        </p:nvSpPr>
        <p:spPr>
          <a:xfrm>
            <a:off x="3550498" y="3293261"/>
            <a:ext cx="6721156" cy="180049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상자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-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우주</a:t>
            </a:r>
            <a:endParaRPr lang="en-US" altLang="ko-KR" sz="3700" spc="-20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 dirty="0">
                <a:solidFill>
                  <a:srgbClr val="FF0000"/>
                </a:solidFill>
                <a:latin typeface="나눔스퀘어라운드 ExtraBold"/>
              </a:rPr>
              <a:t>상자 안쪽</a:t>
            </a:r>
            <a:r>
              <a:rPr kumimoji="0" lang="en-US" altLang="ko-KR" sz="3700" b="0" i="0" u="none" strike="noStrike" kern="1200" cap="none" spc="-200" normalizeH="0" baseline="0" dirty="0">
                <a:solidFill>
                  <a:srgbClr val="FF0000"/>
                </a:solidFill>
                <a:latin typeface="나눔스퀘어라운드 ExtraBold"/>
              </a:rPr>
              <a:t>-</a:t>
            </a:r>
            <a:r>
              <a:rPr kumimoji="0" lang="ko-KR" altLang="en-US" sz="3700" b="0" i="0" u="none" strike="noStrike" kern="1200" cap="none" spc="-200" normalizeH="0" baseline="0" dirty="0">
                <a:solidFill>
                  <a:srgbClr val="FF0000"/>
                </a:solidFill>
                <a:latin typeface="나눔스퀘어라운드 ExtraBold"/>
              </a:rPr>
              <a:t>계절별 별자리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지구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태양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-</a:t>
            </a:r>
            <a:r>
              <a:rPr lang="ko-KR" altLang="en-US" sz="3700" spc="-200" dirty="0" err="1">
                <a:solidFill>
                  <a:srgbClr val="FF0000"/>
                </a:solidFill>
                <a:latin typeface="나눔스퀘어라운드 ExtraBold"/>
              </a:rPr>
              <a:t>스타이로폼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 공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65900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설계하기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233553" y="5411675"/>
            <a:ext cx="11440028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지구와 달의 운동을 체험하는 장치를 설계해 봅시다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EA7C5FA-18CC-B096-DFF6-995A3CED8C4B}"/>
              </a:ext>
            </a:extLst>
          </p:cNvPr>
          <p:cNvSpPr txBox="1"/>
          <p:nvPr/>
        </p:nvSpPr>
        <p:spPr>
          <a:xfrm>
            <a:off x="8116585" y="1373395"/>
            <a:ext cx="3659324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ko-KR" altLang="en-US" sz="3700" spc="-200" dirty="0">
                <a:solidFill>
                  <a:schemeClr val="accent1">
                    <a:lumMod val="50000"/>
                  </a:schemeClr>
                </a:solidFill>
                <a:latin typeface="나눔스퀘어라운드 ExtraBold"/>
              </a:rPr>
              <a:t>실험관찰 </a:t>
            </a:r>
            <a:r>
              <a:rPr lang="en-US" altLang="ko-KR" sz="3700" spc="-200" dirty="0">
                <a:solidFill>
                  <a:schemeClr val="accent1">
                    <a:lumMod val="50000"/>
                  </a:schemeClr>
                </a:solidFill>
                <a:latin typeface="나눔스퀘어라운드 ExtraBold"/>
              </a:rPr>
              <a:t>21</a:t>
            </a:r>
            <a:r>
              <a:rPr lang="ko-KR" altLang="en-US" sz="3700" spc="-200" dirty="0">
                <a:solidFill>
                  <a:schemeClr val="accent1">
                    <a:lumMod val="50000"/>
                  </a:schemeClr>
                </a:solidFill>
                <a:latin typeface="나눔스퀘어라운드 ExtraBold"/>
              </a:rPr>
              <a:t>쪽</a:t>
            </a:r>
            <a:endParaRPr lang="en-US" altLang="ko-KR" sz="3700" spc="-200" dirty="0">
              <a:solidFill>
                <a:schemeClr val="accent1">
                  <a:lumMod val="50000"/>
                </a:schemeClr>
              </a:solidFill>
              <a:latin typeface="나눔스퀘어라운드 ExtraBold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B6FE60E0-7C6A-BCF1-433C-55F89A3B41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985" y="1644300"/>
            <a:ext cx="4593164" cy="338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1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21</a:t>
            </a: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 dirty="0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F3EBD3C6-66E0-5675-109B-CA93898AC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906" y="856103"/>
            <a:ext cx="7327033" cy="5270059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F7C92EE4-DFB6-157F-357C-6A8D3CEF3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0284" y="2042759"/>
            <a:ext cx="6143625" cy="298132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29D025F3-6D95-AF7E-798C-CCF2C304FC0C}"/>
              </a:ext>
            </a:extLst>
          </p:cNvPr>
          <p:cNvSpPr txBox="1"/>
          <p:nvPr/>
        </p:nvSpPr>
        <p:spPr>
          <a:xfrm>
            <a:off x="2524124" y="4911377"/>
            <a:ext cx="3001630" cy="83099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자석으로 태양</a:t>
            </a:r>
            <a:r>
              <a:rPr lang="en-US" altLang="ko-KR" sz="2400" spc="-200" dirty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지구 모형</a:t>
            </a:r>
            <a:endParaRPr lang="en-US" altLang="ko-KR" sz="2400" spc="-20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상자 안에 붙이기</a:t>
            </a:r>
            <a:endParaRPr lang="en-US" altLang="ko-KR" sz="2400" spc="-20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C30BF16B-0E48-BDCB-4917-39EC5214C653}"/>
              </a:ext>
            </a:extLst>
          </p:cNvPr>
          <p:cNvSpPr txBox="1"/>
          <p:nvPr/>
        </p:nvSpPr>
        <p:spPr>
          <a:xfrm>
            <a:off x="6173794" y="4193087"/>
            <a:ext cx="3494082" cy="83099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손으로 자석을 움직이며</a:t>
            </a:r>
            <a:endParaRPr lang="en-US" altLang="ko-KR" sz="2400" spc="-20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지구 모형 자전 및 공전 시키기</a:t>
            </a:r>
            <a:endParaRPr lang="en-US" altLang="ko-KR" sz="2400" spc="-200" dirty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84409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만들기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20173" y="5055968"/>
            <a:ext cx="11440028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 err="1">
                <a:solidFill>
                  <a:srgbClr val="333300"/>
                </a:solidFill>
                <a:latin typeface="나눔스퀘어라운드 ExtraBold"/>
              </a:rPr>
              <a:t>모둠원과</a:t>
            </a: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 역할을 나누어 </a:t>
            </a:r>
            <a:endParaRPr lang="en-US" altLang="ko-KR" sz="3700" spc="-3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지구와 달의 운동 체험 장치를 만들어 봅시다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C49DDBE8-C9ED-5D96-76DB-AF8D4C5F21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312" y="1924050"/>
            <a:ext cx="56673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4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2" name="그룹 29">
            <a:extLst>
              <a:ext uri="{FF2B5EF4-FFF2-40B4-BE49-F238E27FC236}">
                <a16:creationId xmlns:a16="http://schemas.microsoft.com/office/drawing/2014/main" xmlns="" id="{ED6CF339-2B8E-7983-ADC2-06D218CA1F4B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3" name="직사각형 30">
              <a:extLst>
                <a:ext uri="{FF2B5EF4-FFF2-40B4-BE49-F238E27FC236}">
                  <a16:creationId xmlns:a16="http://schemas.microsoft.com/office/drawing/2014/main" xmlns="" id="{FD26A840-54FC-AC35-79DE-C29F2D097172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>
              <a:extLst>
                <a:ext uri="{FF2B5EF4-FFF2-40B4-BE49-F238E27FC236}">
                  <a16:creationId xmlns:a16="http://schemas.microsoft.com/office/drawing/2014/main" xmlns="" id="{2DA30A83-C84F-88D8-CAFD-0925A6DD30FB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평가하기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BD2B20E-0EEB-3947-D80A-A588103D3199}"/>
              </a:ext>
            </a:extLst>
          </p:cNvPr>
          <p:cNvSpPr txBox="1"/>
          <p:nvPr/>
        </p:nvSpPr>
        <p:spPr>
          <a:xfrm>
            <a:off x="320173" y="5055968"/>
            <a:ext cx="11440028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우리 모둠이 준비한 지구와 달의 운동 체험에서</a:t>
            </a:r>
            <a:endParaRPr lang="en-US" altLang="ko-KR" sz="3700" spc="-3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300" dirty="0">
                <a:solidFill>
                  <a:srgbClr val="333300"/>
                </a:solidFill>
                <a:latin typeface="나눔스퀘어라운드 ExtraBold"/>
              </a:rPr>
              <a:t>잘된 점과 개선할 점을 이야기해 봅시다</a:t>
            </a:r>
            <a:r>
              <a:rPr lang="en-US" altLang="ko-KR" sz="3700" spc="-3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8376185-8B5D-6176-BAFC-B648A696FF1F}"/>
              </a:ext>
            </a:extLst>
          </p:cNvPr>
          <p:cNvSpPr txBox="1"/>
          <p:nvPr/>
        </p:nvSpPr>
        <p:spPr>
          <a:xfrm>
            <a:off x="8116585" y="1373395"/>
            <a:ext cx="3659324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defRPr/>
            </a:pPr>
            <a:r>
              <a:rPr lang="ko-KR" altLang="en-US" sz="3700" spc="-200" dirty="0">
                <a:solidFill>
                  <a:schemeClr val="accent1">
                    <a:lumMod val="50000"/>
                  </a:schemeClr>
                </a:solidFill>
                <a:latin typeface="나눔스퀘어라운드 ExtraBold"/>
              </a:rPr>
              <a:t>실험관찰 </a:t>
            </a:r>
            <a:r>
              <a:rPr lang="en-US" altLang="ko-KR" sz="3700" spc="-200" dirty="0">
                <a:solidFill>
                  <a:schemeClr val="accent1">
                    <a:lumMod val="50000"/>
                  </a:schemeClr>
                </a:solidFill>
                <a:latin typeface="나눔스퀘어라운드 ExtraBold"/>
              </a:rPr>
              <a:t>21</a:t>
            </a:r>
            <a:r>
              <a:rPr lang="ko-KR" altLang="en-US" sz="3700" spc="-200" dirty="0">
                <a:solidFill>
                  <a:schemeClr val="accent1">
                    <a:lumMod val="50000"/>
                  </a:schemeClr>
                </a:solidFill>
                <a:latin typeface="나눔스퀘어라운드 ExtraBold"/>
              </a:rPr>
              <a:t>쪽</a:t>
            </a:r>
            <a:endParaRPr lang="en-US" altLang="ko-KR" sz="3700" spc="-200" dirty="0">
              <a:solidFill>
                <a:schemeClr val="accent1">
                  <a:lumMod val="50000"/>
                </a:schemeClr>
              </a:solidFill>
              <a:latin typeface="나눔스퀘어라운드 ExtraBold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93F1E29A-9D85-59A9-D2F8-D2349CE31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312" y="1924050"/>
            <a:ext cx="56673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58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21</a:t>
            </a: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 dirty="0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6689441F-9556-E96B-2EC0-88338978D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366" y="846138"/>
            <a:ext cx="9708641" cy="540535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CD4FA5C-D71F-0F81-F2B8-E9D66CD9AF98}"/>
              </a:ext>
            </a:extLst>
          </p:cNvPr>
          <p:cNvSpPr txBox="1"/>
          <p:nvPr/>
        </p:nvSpPr>
        <p:spPr>
          <a:xfrm>
            <a:off x="4361113" y="1549674"/>
            <a:ext cx="6139075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상자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 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안 계절별 별자리 표현하기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007468B-5A07-049B-F5C6-7B3187B3D690}"/>
              </a:ext>
            </a:extLst>
          </p:cNvPr>
          <p:cNvSpPr txBox="1"/>
          <p:nvPr/>
        </p:nvSpPr>
        <p:spPr>
          <a:xfrm>
            <a:off x="4291262" y="3521496"/>
            <a:ext cx="6743183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지구의 자전과 공전을 잘 표현함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8496327-6A89-846C-2AD0-35A74CA4E94D}"/>
              </a:ext>
            </a:extLst>
          </p:cNvPr>
          <p:cNvSpPr txBox="1"/>
          <p:nvPr/>
        </p:nvSpPr>
        <p:spPr>
          <a:xfrm>
            <a:off x="4424824" y="4110759"/>
            <a:ext cx="6743183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달의 위치 변화 표현하기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6757F08-81FF-E993-891D-240D6D5835A0}"/>
              </a:ext>
            </a:extLst>
          </p:cNvPr>
          <p:cNvSpPr txBox="1"/>
          <p:nvPr/>
        </p:nvSpPr>
        <p:spPr>
          <a:xfrm>
            <a:off x="3685085" y="5496153"/>
            <a:ext cx="7756641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태양 빛에 의한 지구의 </a:t>
            </a: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낮과 밤을 잘 표현함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66191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grpSp>
        <p:nvGrpSpPr>
          <p:cNvPr id="80" name="그룹 7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81" name="직사각형 8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차시 예고</a:t>
              </a:r>
            </a:p>
          </p:txBody>
        </p:sp>
      </p:grp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3B7BD9AA-E512-02F0-8A5D-5BBE913635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8496" y="1804987"/>
            <a:ext cx="7629525" cy="385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pic>
        <p:nvPicPr>
          <p:cNvPr id="2" name="온라인 미디어 1" title="이 정도면 가볼만? 과천과학관 5분 찍먹">
            <a:hlinkClick r:id="" action="ppaction://media"/>
            <a:extLst>
              <a:ext uri="{FF2B5EF4-FFF2-40B4-BE49-F238E27FC236}">
                <a16:creationId xmlns:a16="http://schemas.microsoft.com/office/drawing/2014/main" xmlns="" id="{0ACB8581-A4F6-7069-CCE0-5634130073E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54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7" name="그룹 6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8" name="사각형: 둥근 모서리 7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grpSp>
        <p:nvGrpSpPr>
          <p:cNvPr id="19" name="그룹 18"/>
          <p:cNvGrpSpPr/>
          <p:nvPr/>
        </p:nvGrpSpPr>
        <p:grpSpPr>
          <a:xfrm>
            <a:off x="1228223" y="2240480"/>
            <a:ext cx="9735554" cy="3003282"/>
            <a:chOff x="1228223" y="2240480"/>
            <a:chExt cx="9735554" cy="3003282"/>
          </a:xfrm>
        </p:grpSpPr>
        <p:sp>
          <p:nvSpPr>
            <p:cNvPr id="11" name="사각형: 둥근 모서리 10"/>
            <p:cNvSpPr/>
            <p:nvPr/>
          </p:nvSpPr>
          <p:spPr>
            <a:xfrm>
              <a:off x="1228223" y="2240480"/>
              <a:ext cx="9735554" cy="3003282"/>
            </a:xfrm>
            <a:prstGeom prst="roundRect">
              <a:avLst>
                <a:gd name="adj" fmla="val 16667"/>
              </a:avLst>
            </a:prstGeom>
            <a:solidFill>
              <a:srgbClr val="FAEEC6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스퀘어라운드 ExtraBold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87730" y="3141956"/>
              <a:ext cx="9616540" cy="1200329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algn="ctr">
                <a:spcBef>
                  <a:spcPts val="0"/>
                </a:spcBef>
                <a:defRPr/>
              </a:pPr>
              <a:r>
                <a:rPr lang="ko-KR" altLang="en-US" sz="7200" b="1" spc="-200" dirty="0">
                  <a:ln w="12700">
                    <a:solidFill>
                      <a:schemeClr val="lt1"/>
                    </a:solidFill>
                  </a:ln>
                  <a:solidFill>
                    <a:srgbClr val="595959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실험관찰 </a:t>
              </a:r>
              <a:r>
                <a:rPr lang="en-US" altLang="ko-KR" sz="7200" b="1" spc="-200" dirty="0">
                  <a:ln w="12700">
                    <a:solidFill>
                      <a:schemeClr val="lt1"/>
                    </a:solidFill>
                  </a:ln>
                  <a:solidFill>
                    <a:srgbClr val="595959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20-21</a:t>
              </a:r>
              <a:r>
                <a:rPr lang="ko-KR" altLang="en-US" sz="7200" b="1" spc="-200" dirty="0">
                  <a:ln w="12700">
                    <a:solidFill>
                      <a:schemeClr val="lt1"/>
                    </a:solidFill>
                  </a:ln>
                  <a:solidFill>
                    <a:srgbClr val="595959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쪽</a:t>
              </a:r>
              <a:endParaRPr lang="ko-KR" altLang="en-US" sz="7200" b="1" spc="-200" dirty="0">
                <a:solidFill>
                  <a:srgbClr val="595959"/>
                </a:solidFill>
                <a:latin typeface="배달의민족 주아"/>
                <a:ea typeface="배달의민족 주아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동물의 생활</a:t>
                </a:r>
              </a:p>
            </p:txBody>
          </p:sp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xmlns="" id="{AB5BD07C-D3A6-5699-A48C-AA881EE0F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20</a:t>
            </a: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 dirty="0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812F5F7E-AFD0-3F08-4B5C-03E47BC75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57" y="1171254"/>
            <a:ext cx="10837400" cy="367814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CA4C9CD-1900-E835-A5F1-961A509F7634}"/>
              </a:ext>
            </a:extLst>
          </p:cNvPr>
          <p:cNvSpPr txBox="1"/>
          <p:nvPr/>
        </p:nvSpPr>
        <p:spPr>
          <a:xfrm>
            <a:off x="2946826" y="2877310"/>
            <a:ext cx="7121848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계절에 따라 별자리가 달라지는 현상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684AC1A-1CAF-CCE6-700F-B6FCD1D89151}"/>
              </a:ext>
            </a:extLst>
          </p:cNvPr>
          <p:cNvSpPr txBox="1"/>
          <p:nvPr/>
        </p:nvSpPr>
        <p:spPr>
          <a:xfrm>
            <a:off x="2720793" y="3797433"/>
            <a:ext cx="8671063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지구가 자전 및 공전하면서 위치에 따라 </a:t>
            </a:r>
            <a:endParaRPr lang="en-US" altLang="ko-KR" sz="3700" spc="-20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보이는 별자리가 달라지는 것을 체험하게 한다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.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64892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20</a:t>
            </a: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 dirty="0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75827945-E703-F349-83B0-90179F8F5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22" y="1029221"/>
            <a:ext cx="9985518" cy="50969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FC5CE00-C09C-9BCA-7AA7-2393CF258B95}"/>
              </a:ext>
            </a:extLst>
          </p:cNvPr>
          <p:cNvSpPr txBox="1"/>
          <p:nvPr/>
        </p:nvSpPr>
        <p:spPr>
          <a:xfrm>
            <a:off x="3347517" y="2128184"/>
            <a:ext cx="7494213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상자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도화지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자석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700" spc="-200" dirty="0" err="1">
                <a:solidFill>
                  <a:srgbClr val="FF0000"/>
                </a:solidFill>
                <a:latin typeface="나눔스퀘어라운드 ExtraBold"/>
              </a:rPr>
              <a:t>스타이로폼공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 등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4326216-8113-2CA4-030F-4D8881677A4B}"/>
              </a:ext>
            </a:extLst>
          </p:cNvPr>
          <p:cNvSpPr txBox="1"/>
          <p:nvPr/>
        </p:nvSpPr>
        <p:spPr>
          <a:xfrm>
            <a:off x="3550498" y="3293261"/>
            <a:ext cx="6721156" cy="180049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상자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-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우주</a:t>
            </a:r>
            <a:endParaRPr lang="en-US" altLang="ko-KR" sz="3700" spc="-20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 dirty="0">
                <a:solidFill>
                  <a:srgbClr val="FF0000"/>
                </a:solidFill>
                <a:latin typeface="나눔스퀘어라운드 ExtraBold"/>
              </a:rPr>
              <a:t>상자 안쪽</a:t>
            </a:r>
            <a:r>
              <a:rPr kumimoji="0" lang="en-US" altLang="ko-KR" sz="3700" b="0" i="0" u="none" strike="noStrike" kern="1200" cap="none" spc="-200" normalizeH="0" baseline="0" dirty="0">
                <a:solidFill>
                  <a:srgbClr val="FF0000"/>
                </a:solidFill>
                <a:latin typeface="나눔스퀘어라운드 ExtraBold"/>
              </a:rPr>
              <a:t>-</a:t>
            </a:r>
            <a:r>
              <a:rPr kumimoji="0" lang="ko-KR" altLang="en-US" sz="3700" b="0" i="0" u="none" strike="noStrike" kern="1200" cap="none" spc="-200" normalizeH="0" baseline="0" dirty="0">
                <a:solidFill>
                  <a:srgbClr val="FF0000"/>
                </a:solidFill>
                <a:latin typeface="나눔스퀘어라운드 ExtraBold"/>
              </a:rPr>
              <a:t>계절별 별자리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지구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태양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-</a:t>
            </a:r>
            <a:r>
              <a:rPr lang="ko-KR" altLang="en-US" sz="3700" spc="-200" dirty="0" err="1">
                <a:solidFill>
                  <a:srgbClr val="FF0000"/>
                </a:solidFill>
                <a:latin typeface="나눔스퀘어라운드 ExtraBold"/>
              </a:rPr>
              <a:t>스타이로폼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 공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01434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21</a:t>
            </a: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 dirty="0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F3EBD3C6-66E0-5675-109B-CA93898AC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906" y="856103"/>
            <a:ext cx="7327033" cy="5270059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F7C92EE4-DFB6-157F-357C-6A8D3CEF3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0284" y="2042759"/>
            <a:ext cx="6143625" cy="298132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9D025F3-6D95-AF7E-798C-CCF2C304FC0C}"/>
              </a:ext>
            </a:extLst>
          </p:cNvPr>
          <p:cNvSpPr txBox="1"/>
          <p:nvPr/>
        </p:nvSpPr>
        <p:spPr>
          <a:xfrm>
            <a:off x="2524124" y="4911377"/>
            <a:ext cx="3001630" cy="83099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자석으로 태양</a:t>
            </a:r>
            <a:r>
              <a:rPr lang="en-US" altLang="ko-KR" sz="2400" spc="-200" dirty="0">
                <a:solidFill>
                  <a:srgbClr val="FF0000"/>
                </a:solidFill>
                <a:latin typeface="나눔스퀘어라운드 ExtraBold"/>
              </a:rPr>
              <a:t>, </a:t>
            </a: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지구 모형</a:t>
            </a:r>
            <a:endParaRPr lang="en-US" altLang="ko-KR" sz="2400" spc="-20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상자 안에 붙이기</a:t>
            </a:r>
            <a:endParaRPr lang="en-US" altLang="ko-KR" sz="2400" spc="-20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30BF16B-0E48-BDCB-4917-39EC5214C653}"/>
              </a:ext>
            </a:extLst>
          </p:cNvPr>
          <p:cNvSpPr txBox="1"/>
          <p:nvPr/>
        </p:nvSpPr>
        <p:spPr>
          <a:xfrm>
            <a:off x="6173794" y="4193087"/>
            <a:ext cx="3494082" cy="83099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손으로 자석을 움직이며</a:t>
            </a:r>
            <a:endParaRPr lang="en-US" altLang="ko-KR" sz="2400" spc="-200" dirty="0">
              <a:solidFill>
                <a:srgbClr val="FF0000"/>
              </a:solidFill>
              <a:latin typeface="나눔스퀘어라운드 ExtraBold"/>
            </a:endParaRPr>
          </a:p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2400" spc="-200" dirty="0">
                <a:solidFill>
                  <a:srgbClr val="FF0000"/>
                </a:solidFill>
                <a:latin typeface="나눔스퀘어라운드 ExtraBold"/>
              </a:rPr>
              <a:t>지구 모형 자전 및 공전 시키기</a:t>
            </a:r>
            <a:endParaRPr lang="en-US" altLang="ko-KR" sz="2400" spc="-200" dirty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21423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21</a:t>
            </a:r>
            <a:r>
              <a:rPr lang="ko-KR" altLang="en-US" sz="2000" b="1" dirty="0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 dirty="0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6689441F-9556-E96B-2EC0-88338978D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366" y="846138"/>
            <a:ext cx="9708641" cy="540535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CD4FA5C-D71F-0F81-F2B8-E9D66CD9AF98}"/>
              </a:ext>
            </a:extLst>
          </p:cNvPr>
          <p:cNvSpPr txBox="1"/>
          <p:nvPr/>
        </p:nvSpPr>
        <p:spPr>
          <a:xfrm>
            <a:off x="4361113" y="1549674"/>
            <a:ext cx="6139075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상자</a:t>
            </a:r>
            <a:r>
              <a:rPr lang="en-US" altLang="ko-KR" sz="3700" spc="-200" dirty="0">
                <a:solidFill>
                  <a:srgbClr val="FF0000"/>
                </a:solidFill>
                <a:latin typeface="나눔스퀘어라운드 ExtraBold"/>
              </a:rPr>
              <a:t> 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안 계절별 별자리 표현하기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007468B-5A07-049B-F5C6-7B3187B3D690}"/>
              </a:ext>
            </a:extLst>
          </p:cNvPr>
          <p:cNvSpPr txBox="1"/>
          <p:nvPr/>
        </p:nvSpPr>
        <p:spPr>
          <a:xfrm>
            <a:off x="4291262" y="3521496"/>
            <a:ext cx="6743183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지구의 자전과 공전을 잘 표현함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8496327-6A89-846C-2AD0-35A74CA4E94D}"/>
              </a:ext>
            </a:extLst>
          </p:cNvPr>
          <p:cNvSpPr txBox="1"/>
          <p:nvPr/>
        </p:nvSpPr>
        <p:spPr>
          <a:xfrm>
            <a:off x="4424824" y="4110759"/>
            <a:ext cx="6743183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달의 위치 변화 표현하기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6757F08-81FF-E993-891D-240D6D5835A0}"/>
              </a:ext>
            </a:extLst>
          </p:cNvPr>
          <p:cNvSpPr txBox="1"/>
          <p:nvPr/>
        </p:nvSpPr>
        <p:spPr>
          <a:xfrm>
            <a:off x="3685085" y="5496153"/>
            <a:ext cx="7756641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태양 빛에 의한 지구의 </a:t>
            </a: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낮과 밤을 잘 표현함</a:t>
            </a:r>
            <a:endParaRPr kumimoji="0" lang="en-US" altLang="ko-KR" sz="3700" b="0" i="0" u="none" strike="noStrike" kern="1200" cap="none" spc="-200" normalizeH="0" baseline="0" dirty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44935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3" name="내용 개체 틀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4814707" y="2129389"/>
            <a:ext cx="2562582" cy="346758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311313" y="805263"/>
                <a:ext cx="3609475" cy="4152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2100">
                    <a:solidFill>
                      <a:schemeClr val="lt1"/>
                    </a:solidFill>
                    <a:latin typeface="나눔스퀘어라운드 ExtraBold"/>
                    <a:ea typeface="나눔스퀘어라운드 ExtraBold"/>
                  </a:rPr>
                  <a:t>♥ 즐거운 과학시간 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1" name="사각형: 둥근 모서리 10"/>
          <p:cNvSpPr/>
          <p:nvPr/>
        </p:nvSpPr>
        <p:spPr>
          <a:xfrm>
            <a:off x="609599" y="4000500"/>
            <a:ext cx="10972798" cy="2125662"/>
          </a:xfrm>
          <a:prstGeom prst="roundRect">
            <a:avLst>
              <a:gd name="adj" fmla="val 16667"/>
            </a:avLst>
          </a:prstGeom>
          <a:noFill/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87329" y="4301290"/>
            <a:ext cx="10437395" cy="140227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>
              <a:lnSpc>
                <a:spcPct val="160000"/>
              </a:lnSpc>
              <a:spcBef>
                <a:spcPts val="0"/>
              </a:spcBef>
              <a:defRPr/>
            </a:pP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과학실험을 할 때에는 항상 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‘</a:t>
            </a: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안전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’</a:t>
            </a: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에 주의하도록 합니다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.</a:t>
            </a:r>
          </a:p>
          <a:p>
            <a:pPr algn="ctr">
              <a:lnSpc>
                <a:spcPct val="160000"/>
              </a:lnSpc>
              <a:spcBef>
                <a:spcPts val="0"/>
              </a:spcBef>
              <a:defRPr/>
            </a:pP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실험할 때 보안경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,</a:t>
            </a: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 장갑을 꼭 끼고 안전수칙을 지켜서 실험하도록 합니다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20301" y="1417638"/>
            <a:ext cx="9133975" cy="2278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나눔스퀘어라운드 ExtraBold"/>
              </a:rPr>
              <a:t>다함께 </a:t>
            </a:r>
            <a:r>
              <a:rPr lang="ko-KR" altLang="en-US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accent2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나눔스퀘어라운드 ExtraBold"/>
              </a:rPr>
              <a:t>약속</a:t>
            </a:r>
            <a:r>
              <a:rPr lang="ko-KR" altLang="en-US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나눔스퀘어라운드 ExtraBold"/>
              </a:rPr>
              <a:t>해요</a:t>
            </a:r>
            <a:r>
              <a:rPr lang="en-US" altLang="ko-KR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나눔스퀘어라운드 ExtraBold"/>
              </a:rPr>
              <a:t>,</a:t>
            </a:r>
          </a:p>
          <a:p>
            <a:pPr algn="ctr">
              <a:defRPr/>
            </a:pPr>
            <a:r>
              <a:rPr lang="ko-KR" altLang="en-US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EBADAD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나눔스퀘어라운드 ExtraBold"/>
              </a:rPr>
              <a:t>안전한 과학실험</a:t>
            </a:r>
            <a:r>
              <a:rPr lang="en-US" altLang="ko-KR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EBADAD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나눔스퀘어라운드 ExtraBold"/>
              </a:rPr>
              <a:t>!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43234" y="833706"/>
            <a:ext cx="2562582" cy="34675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586538" y="928634"/>
            <a:ext cx="11119186" cy="4327828"/>
            <a:chOff x="586538" y="928634"/>
            <a:chExt cx="11119186" cy="4327828"/>
          </a:xfrm>
        </p:grpSpPr>
        <p:sp>
          <p:nvSpPr>
            <p:cNvPr id="11" name="사각형: 둥근 모서리 10"/>
            <p:cNvSpPr/>
            <p:nvPr/>
          </p:nvSpPr>
          <p:spPr>
            <a:xfrm>
              <a:off x="1278355" y="2253180"/>
              <a:ext cx="9735553" cy="3003282"/>
            </a:xfrm>
            <a:prstGeom prst="roundRect">
              <a:avLst>
                <a:gd name="adj" fmla="val 16667"/>
              </a:avLst>
            </a:prstGeom>
            <a:solidFill>
              <a:srgbClr val="FAEEC6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86538" y="3141522"/>
              <a:ext cx="11119186" cy="1200329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algn="ctr">
                <a:spcBef>
                  <a:spcPts val="0"/>
                </a:spcBef>
                <a:defRPr/>
              </a:pPr>
              <a:r>
                <a:rPr lang="ko-KR" altLang="en-US" sz="7200" b="1" spc="-200">
                  <a:ln w="12700">
                    <a:solidFill>
                      <a:schemeClr val="lt1"/>
                    </a:solidFill>
                  </a:ln>
                  <a:solidFill>
                    <a:schemeClr val="dk1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도전 과제 정하기</a:t>
              </a:r>
              <a:endParaRPr lang="ko-KR" altLang="en-US" sz="7200" b="1" spc="-200" dirty="0">
                <a:ln w="12700">
                  <a:solidFill>
                    <a:schemeClr val="lt1"/>
                  </a:solidFill>
                </a:ln>
                <a:solidFill>
                  <a:schemeClr val="dk1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배달의민족 주아"/>
                <a:ea typeface="배달의민족 주아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26130" y="928634"/>
              <a:ext cx="5539740" cy="1081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&lt;</a:t>
              </a:r>
              <a:r>
                <a:rPr lang="ko-KR" altLang="en-US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 활동</a:t>
              </a:r>
              <a:r>
                <a:rPr lang="en-US" altLang="ko-KR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1</a:t>
              </a:r>
              <a:r>
                <a:rPr lang="ko-KR" altLang="en-US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 </a:t>
              </a:r>
              <a:r>
                <a:rPr lang="en-US" altLang="ko-KR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&gt;</a:t>
              </a:r>
              <a:endParaRPr lang="en-US" altLang="ko-KR" sz="6500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23850" y="5330514"/>
            <a:ext cx="11440027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지구와 달의 운동으로 나타나는 현상을 체험할 수 있을까요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?</a:t>
            </a:r>
          </a:p>
        </p:txBody>
      </p: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찾기</a:t>
              </a:r>
            </a:p>
          </p:txBody>
        </p:sp>
      </p:grpSp>
      <p:pic>
        <p:nvPicPr>
          <p:cNvPr id="19" name="그림 18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7BF0374C-0FEC-A923-2EF7-B0A05BBB82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05" y="1754241"/>
            <a:ext cx="7115272" cy="347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88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찾기</a:t>
              </a:r>
            </a:p>
          </p:txBody>
        </p:sp>
      </p:grpSp>
      <p:pic>
        <p:nvPicPr>
          <p:cNvPr id="19" name="그림 18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7BF0374C-0FEC-A923-2EF7-B0A05BBB82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50" y="1523108"/>
            <a:ext cx="5532944" cy="270087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04062" y="4656245"/>
            <a:ext cx="11359816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지구는 자전축을 중심으로 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자전</a:t>
            </a: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하면서 태양 주위를 </a:t>
            </a:r>
            <a:r>
              <a:rPr lang="ko-KR" altLang="en-US" sz="3700" spc="-200" dirty="0">
                <a:solidFill>
                  <a:srgbClr val="FF0000"/>
                </a:solidFill>
                <a:latin typeface="나눔스퀘어라운드 ExtraBold"/>
              </a:rPr>
              <a:t>공전</a:t>
            </a: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합니다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E7B5EA3-9221-ED78-EEE7-C1BB28518D62}"/>
              </a:ext>
            </a:extLst>
          </p:cNvPr>
          <p:cNvSpPr txBox="1"/>
          <p:nvPr/>
        </p:nvSpPr>
        <p:spPr>
          <a:xfrm>
            <a:off x="416092" y="5334892"/>
            <a:ext cx="11359816" cy="6617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하지만 우리는 지구가 운동하는 것을 느낄 수 없습니다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4683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찾기</a:t>
              </a:r>
            </a:p>
          </p:txBody>
        </p:sp>
      </p:grpSp>
      <p:pic>
        <p:nvPicPr>
          <p:cNvPr id="19" name="그림 18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7BF0374C-0FEC-A923-2EF7-B0A05BBB82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50" y="1523108"/>
            <a:ext cx="5532944" cy="270087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76525" y="4796122"/>
            <a:ext cx="11359816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우리는 지구가 자전하고 공전하기 때문에 나타나는 현상을</a:t>
            </a:r>
            <a:endParaRPr lang="en-US" altLang="ko-KR" sz="3700" spc="-2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관찰함으로써 지구가 운동한다는 것을 알 수 있습니다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857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 </a:t>
                </a:r>
                <a:r>
                  <a:rPr kumimoji="0" lang="ko-KR" altLang="en-US" sz="2100" b="0" i="0" u="none" strike="noStrike" kern="1200" cap="none" spc="0" normalizeH="0" baseline="0" dirty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지구와 달의 운동</a:t>
                </a:r>
              </a:p>
            </p:txBody>
          </p:sp>
        </p:grpSp>
      </p:grpSp>
      <p:grpSp>
        <p:nvGrpSpPr>
          <p:cNvPr id="14" name="그룹 29">
            <a:extLst>
              <a:ext uri="{FF2B5EF4-FFF2-40B4-BE49-F238E27FC236}">
                <a16:creationId xmlns:a16="http://schemas.microsoft.com/office/drawing/2014/main" xmlns="" id="{0C9FB498-F4DD-D43B-12BA-BBA5E46CA005}"/>
              </a:ext>
            </a:extLst>
          </p:cNvPr>
          <p:cNvGrpSpPr/>
          <p:nvPr/>
        </p:nvGrpSpPr>
        <p:grpSpPr>
          <a:xfrm>
            <a:off x="416092" y="751974"/>
            <a:ext cx="11359816" cy="661720"/>
            <a:chOff x="416092" y="751974"/>
            <a:chExt cx="11359816" cy="661720"/>
          </a:xfrm>
        </p:grpSpPr>
        <p:sp>
          <p:nvSpPr>
            <p:cNvPr id="15" name="직사각형 30">
              <a:extLst>
                <a:ext uri="{FF2B5EF4-FFF2-40B4-BE49-F238E27FC236}">
                  <a16:creationId xmlns:a16="http://schemas.microsoft.com/office/drawing/2014/main" xmlns="" id="{BC4D7FCE-076E-462D-C7C9-979A9C52C519}"/>
                </a:ext>
              </a:extLst>
            </p:cNvPr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xmlns="" id="{45209222-57CC-6ACC-9C56-8E7F86D7F903}"/>
                </a:ext>
              </a:extLst>
            </p:cNvPr>
            <p:cNvSpPr txBox="1"/>
            <p:nvPr/>
          </p:nvSpPr>
          <p:spPr>
            <a:xfrm>
              <a:off x="578766" y="751974"/>
              <a:ext cx="11034466" cy="66172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 dirty="0">
                  <a:solidFill>
                    <a:srgbClr val="333300"/>
                  </a:solidFill>
                  <a:latin typeface="나눔스퀘어라운드 ExtraBold"/>
                </a:rPr>
                <a:t>도전 과제 찾기</a:t>
              </a:r>
            </a:p>
          </p:txBody>
        </p:sp>
      </p:grpSp>
      <p:pic>
        <p:nvPicPr>
          <p:cNvPr id="19" name="그림 18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7BF0374C-0FEC-A923-2EF7-B0A05BBB82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50" y="1523108"/>
            <a:ext cx="5532944" cy="270087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76525" y="4796122"/>
            <a:ext cx="11359816" cy="123110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우리 주위에는 지구와 달의 운동으로 나타나는 현상을 </a:t>
            </a:r>
            <a:endParaRPr lang="en-US" altLang="ko-KR" sz="3700" spc="-200" dirty="0">
              <a:solidFill>
                <a:srgbClr val="333300"/>
              </a:solidFill>
              <a:latin typeface="나눔스퀘어라운드 ExtraBold"/>
            </a:endParaRPr>
          </a:p>
          <a:p>
            <a:pPr algn="ctr" defTabSz="914400">
              <a:spcBef>
                <a:spcPts val="0"/>
              </a:spcBef>
              <a:buNone/>
              <a:defRPr/>
            </a:pPr>
            <a:r>
              <a:rPr lang="ko-KR" altLang="en-US" sz="3700" spc="-200" dirty="0">
                <a:solidFill>
                  <a:srgbClr val="333300"/>
                </a:solidFill>
                <a:latin typeface="나눔스퀘어라운드 ExtraBold"/>
              </a:rPr>
              <a:t>체험하는 과학관이 많습니다</a:t>
            </a:r>
            <a:r>
              <a:rPr lang="en-US" altLang="ko-KR" sz="3700" spc="-200" dirty="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494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한컴오피스">
  <a:themeElements>
    <a:clrScheme name="나비">
      <a:dk1>
        <a:srgbClr val="333300"/>
      </a:dk1>
      <a:lt1>
        <a:srgbClr val="FFFFFF"/>
      </a:lt1>
      <a:dk2>
        <a:srgbClr val="D58F00"/>
      </a:dk2>
      <a:lt2>
        <a:srgbClr val="F3FED1"/>
      </a:lt2>
      <a:accent1>
        <a:srgbClr val="4EA429"/>
      </a:accent1>
      <a:accent2>
        <a:srgbClr val="ADD22C"/>
      </a:accent2>
      <a:accent3>
        <a:srgbClr val="FF9900"/>
      </a:accent3>
      <a:accent4>
        <a:srgbClr val="FF6600"/>
      </a:accent4>
      <a:accent5>
        <a:srgbClr val="CC0000"/>
      </a:accent5>
      <a:accent6>
        <a:srgbClr val="660033"/>
      </a:accent6>
      <a:hlink>
        <a:srgbClr val="0000FF"/>
      </a:hlink>
      <a:folHlink>
        <a:srgbClr val="800080"/>
      </a:folHlink>
    </a:clrScheme>
    <a:fontScheme name="나눔스퀘어라운드">
      <a:majorFont>
        <a:latin typeface="Calibri"/>
        <a:ea typeface="나눔스퀘어라운드 ExtraBold"/>
        <a:cs typeface="Times New Roman"/>
      </a:majorFont>
      <a:minorFont>
        <a:latin typeface="Calibri"/>
        <a:ea typeface="나눔스퀘어라운드 ExtraBold"/>
        <a:cs typeface="Times New Roman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1024</Words>
  <Application>Microsoft Office PowerPoint</Application>
  <PresentationFormat>와이드스크린</PresentationFormat>
  <Paragraphs>256</Paragraphs>
  <Slides>44</Slides>
  <Notes>32</Notes>
  <HiddenSlides>1</HiddenSlides>
  <MMClips>4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44</vt:i4>
      </vt:variant>
    </vt:vector>
  </HeadingPairs>
  <TitlesOfParts>
    <vt:vector size="52" baseType="lpstr">
      <vt:lpstr>Roboto</vt:lpstr>
      <vt:lpstr>나눔스퀘어라운드 ExtraBold</vt:lpstr>
      <vt:lpstr>맑은 고딕</vt:lpstr>
      <vt:lpstr>배달의민족 주아</vt:lpstr>
      <vt:lpstr>Arial</vt:lpstr>
      <vt:lpstr>Calibri</vt:lpstr>
      <vt:lpstr>Times New Roman</vt:lpstr>
      <vt:lpstr>한컴오피스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IM_2407</cp:lastModifiedBy>
  <cp:revision>237</cp:revision>
  <dcterms:created xsi:type="dcterms:W3CDTF">2021-12-16T07:34:30Z</dcterms:created>
  <dcterms:modified xsi:type="dcterms:W3CDTF">2023-02-23T23:02:32Z</dcterms:modified>
  <cp:version>1100.0100.01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Fasoo_Trace_ID" pid="2">
    <vt:lpwstr>eyJub2RlMSI6eyJkc2QiOiIwMTAwMDAwMDAwMDAxNzYzIiwibG9nVGltZSI6IjIwMjMtMDItMjNUMjM6MDE6NDFaIiwicElEIjoxLCJ0cmFjZUlkIjoiMjhDMzczQzQ5MzY3NDVGRTlDQ0Y3Q0M4QkNCOTJBRDQiLCJ1c2VyQ29kZSI6ImRocyJ9LCJub2RlMiI6eyJkc2QiOiIwMTAwMDAwMDAwMDAxNzYzIiwibG9nVGltZSI6IjIwMjMtMDItMjNUMjM6MDE6NDFaIiwicElEIjoxLCJ0cmFjZUlkIjoiMjhDMzczQzQ5MzY3NDVGRTlDQ0Y3Q0M4QkNCOTJBRDQiLCJ1c2VyQ29kZSI6ImRocyJ9LCJub2RlMyI6eyJkc2QiOiIwMTAwMDAwMDAwMDAxNzYzIiwibG9nVGltZSI6IjIwMjMtMDItMjNUMjM6MDE6NDFaIiwicElEIjoxLCJ0cmFjZUlkIjoiMjhDMzczQzQ5MzY3NDVGRTlDQ0Y3Q0M4QkNCOTJBRDQiLCJ1c2VyQ29kZSI6ImRocyJ9LCJub2RlNCI6eyJkc2QiOiIwMTAwMDAwMDAwMDAxNzYzIiwibG9nVGltZSI6IjIwMjMtMDItMjNUMjM6MDE6NDFaIiwicElEIjoxLCJ0cmFjZUlkIjoiMjhDMzczQzQ5MzY3NDVGRTlDQ0Y3Q0M4QkNCOTJBRDQiLCJ1c2VyQ29kZSI6ImRocyJ9LCJub2RlNSI6eyJkc2QiOiIwMDAwMDAwMDAwMDAwMDAwIiwibG9nVGltZSI6IjIwMjMtMDItMjNUMjM6MDI6NDFaIiwicElEIjoyMDQ4LCJ0cmFjZUlkIjoiMDk0MTYxMEEwM0FBNDJEQkE2MDA1REFCMDY3NEVGNkYiLCJ1c2VyQ29kZSI6ImRocyJ9LCJub2RlQ291bnQiOjJ9</vt:lpwstr>
  </property>
</Properties>
</file>