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ContentType="application/vnd.openxmlformats-officedocument.custom-properties+xml" PartName="/docProps/custom.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Relationship Id="rId5" Target="docProps/custom.xml" Type="http://schemas.openxmlformats.org/officeDocument/2006/relationships/custom-properties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69" r:id="rId1"/>
  </p:sldMasterIdLst>
  <p:notesMasterIdLst>
    <p:notesMasterId r:id="rId38"/>
  </p:notesMasterIdLst>
  <p:sldIdLst>
    <p:sldId id="457" r:id="rId2"/>
    <p:sldId id="256" r:id="rId3"/>
    <p:sldId id="257" r:id="rId4"/>
    <p:sldId id="267" r:id="rId5"/>
    <p:sldId id="548" r:id="rId6"/>
    <p:sldId id="689" r:id="rId7"/>
    <p:sldId id="690" r:id="rId8"/>
    <p:sldId id="692" r:id="rId9"/>
    <p:sldId id="691" r:id="rId10"/>
    <p:sldId id="693" r:id="rId11"/>
    <p:sldId id="694" r:id="rId12"/>
    <p:sldId id="695" r:id="rId13"/>
    <p:sldId id="696" r:id="rId14"/>
    <p:sldId id="386" r:id="rId15"/>
    <p:sldId id="289" r:id="rId16"/>
    <p:sldId id="647" r:id="rId17"/>
    <p:sldId id="697" r:id="rId18"/>
    <p:sldId id="698" r:id="rId19"/>
    <p:sldId id="699" r:id="rId20"/>
    <p:sldId id="708" r:id="rId21"/>
    <p:sldId id="700" r:id="rId22"/>
    <p:sldId id="709" r:id="rId23"/>
    <p:sldId id="701" r:id="rId24"/>
    <p:sldId id="702" r:id="rId25"/>
    <p:sldId id="710" r:id="rId26"/>
    <p:sldId id="703" r:id="rId27"/>
    <p:sldId id="704" r:id="rId28"/>
    <p:sldId id="711" r:id="rId29"/>
    <p:sldId id="556" r:id="rId30"/>
    <p:sldId id="557" r:id="rId31"/>
    <p:sldId id="558" r:id="rId32"/>
    <p:sldId id="707" r:id="rId33"/>
    <p:sldId id="705" r:id="rId34"/>
    <p:sldId id="684" r:id="rId35"/>
    <p:sldId id="706" r:id="rId36"/>
    <p:sldId id="263" r:id="rId3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>
          <p15:clr>
            <a:srgbClr val="A4A3A4"/>
          </p15:clr>
        </p15:guide>
        <p15:guide id="2" pos="38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ACF4677E-8BD2-47ae-8A1F-98590045965D">
      <hp:hncThemeShow xmlns:hp="http://schemas.haansoft.com/office/presentation/8.0" xmlns:dsp="http://schemas.microsoft.com/office/drawing/2008/diagram" xmlns:dgm="http://schemas.openxmlformats.org/drawingml/2006/diagram" xmlns:c="http://schemas.openxmlformats.org/drawingml/2006/chart" xmlns="" themeShowType="2" themeSkinType="2" themeTransitionType="4113" useThemeTransition="1" byMouseClick="1" attrType="15" dur="200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0" autoAdjust="0"/>
    <p:restoredTop sz="90000"/>
  </p:normalViewPr>
  <p:slideViewPr>
    <p:cSldViewPr snapToGrid="0" snapToObjects="1">
      <p:cViewPr varScale="1">
        <p:scale>
          <a:sx n="99" d="100"/>
          <a:sy n="99" d="100"/>
        </p:scale>
        <p:origin x="966" y="90"/>
      </p:cViewPr>
      <p:guideLst>
        <p:guide orient="horz" pos="2156"/>
        <p:guide pos="3836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10" cy="7201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E2B2BC9D-A816-4D0A-858B-1D023B3A8ACA}" type="datetime1">
              <a:rPr lang="ko-KR" altLang="en-US"/>
              <a:pPr lvl="0">
                <a:defRPr/>
              </a:pPr>
              <a:t>2023-06-07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09F4262C-968C-4EE9-8164-CE16364706B3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5F567577-DCC4-40EC-B2AA-2B5C42501234}" type="slidenum">
              <a:rPr lang="en-US" altLang="en-US"/>
              <a:pPr lvl="0">
                <a:defRPr/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58130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720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01668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80850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37558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13351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43273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67863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55308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32716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6243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87030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87897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스위치로 전기를 켰다 껐다 ON AND OFF | 전기 회로송 | 과학송 </a:t>
            </a:r>
            <a:r>
              <a:rPr lang="en-US" altLang="ko-KR"/>
              <a:t>2</a:t>
            </a:r>
            <a:r>
              <a:rPr lang="ko-KR" altLang="en-US"/>
              <a:t>분</a:t>
            </a:r>
          </a:p>
          <a:p>
            <a:pPr lvl="0">
              <a:defRPr/>
            </a:pPr>
            <a:r>
              <a:rPr lang="en-US" altLang="ko-KR"/>
              <a:t>https://youtu.be/bVzO7ZtqSHA</a:t>
            </a:r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ko-KR" altLang="en-US"/>
              <a:pPr lvl="0">
                <a:defRPr/>
              </a:pPr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40891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ko-KR" altLang="en-US"/>
              <a:pPr lvl="0">
                <a:defRPr/>
              </a:pPr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39217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92002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85354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91576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249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슬라이드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399" y="2130425"/>
            <a:ext cx="10363198" cy="1470025"/>
          </a:xfrm>
        </p:spPr>
        <p:txBody>
          <a:bodyPr/>
          <a:lstStyle/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799" y="3886200"/>
            <a:ext cx="853439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940A130E-E3B8-4EBE-931F-81B26B8448AA}" type="datetime1">
              <a:rPr lang="ko-KR" altLang="en-US"/>
              <a:pPr lvl="0">
                <a:defRPr/>
              </a:pPr>
              <a:t>2023-06-07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800C6A38-4290-41DD-B95C-4155372FD4A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간지" type="objOnly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0" y="2130425"/>
            <a:ext cx="12192000" cy="1470025"/>
          </a:xfrm>
        </p:spPr>
        <p:txBody>
          <a:bodyPr>
            <a:normAutofit/>
          </a:bodyPr>
          <a:lstStyle>
            <a:lvl1pPr>
              <a:defRPr sz="4400" b="1"/>
            </a:lvl1pPr>
          </a:lstStyle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CA348888-F454-4AD2-BA62-3AF29D9807C0}" type="datetime1">
              <a:rPr lang="ko-KR" altLang="en-US"/>
              <a:pPr lvl="0">
                <a:defRPr/>
              </a:pPr>
              <a:t>2023-06-07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목차" type="clipArtAndTx" preserve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599" y="274638"/>
            <a:ext cx="10972798" cy="1143000"/>
          </a:xfrm>
        </p:spPr>
        <p:txBody>
          <a:bodyPr/>
          <a:lstStyle>
            <a:lvl1pPr>
              <a:defRPr/>
            </a:lvl1pPr>
          </a:lstStyle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8" name="텍스트 개체 틀 7"/>
          <p:cNvSpPr>
            <a:spLocks noGrp="1"/>
          </p:cNvSpPr>
          <p:nvPr>
            <p:ph type="body" sz="quarter" idx="14"/>
          </p:nvPr>
        </p:nvSpPr>
        <p:spPr>
          <a:xfrm>
            <a:off x="2857477" y="2214563"/>
            <a:ext cx="6477021" cy="3214687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400"/>
            </a:lvl1pPr>
          </a:lstStyle>
          <a:p>
            <a:pPr lvl="0">
              <a:defRPr/>
            </a:pPr>
            <a:r>
              <a:rPr lang="ko-KR" altLang="en-US"/>
              <a:t>첫째 목차</a:t>
            </a:r>
          </a:p>
          <a:p>
            <a:pPr lvl="0">
              <a:defRPr/>
            </a:pPr>
            <a:r>
              <a:rPr lang="ko-KR" altLang="en-US"/>
              <a:t>둘째 목차</a:t>
            </a:r>
          </a:p>
          <a:p>
            <a:pPr lvl="0">
              <a:defRPr/>
            </a:pPr>
            <a:r>
              <a:rPr lang="ko-KR" altLang="en-US"/>
              <a:t>셋째 목차</a:t>
            </a:r>
          </a:p>
          <a:p>
            <a:pPr lvl="0">
              <a:defRPr/>
            </a:pPr>
            <a:r>
              <a:rPr lang="ko-KR" altLang="en-US"/>
              <a:t>넷째 목차</a:t>
            </a:r>
          </a:p>
          <a:p>
            <a:pPr lvl="0">
              <a:defRPr/>
            </a:pPr>
            <a:r>
              <a:rPr lang="ko-KR" altLang="en-US"/>
              <a:t>다섯째 목차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956FEC12-A4C9-4837-AF94-AD867782C04C}" type="datetime1">
              <a:rPr lang="ko-KR" altLang="en-US"/>
              <a:pPr lvl="0">
                <a:defRPr/>
              </a:pPr>
              <a:t>2023-06-07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세로 제목 및 본문" type="vertTitleAndTx" preserve="1">
  <p:cSld name="세로 제목 및 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199" y="274638"/>
            <a:ext cx="2743199" cy="5851525"/>
          </a:xfrm>
        </p:spPr>
        <p:txBody>
          <a:bodyPr vert="eaVert"/>
          <a:lstStyle/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599" y="274638"/>
            <a:ext cx="8026399" cy="5851525"/>
          </a:xfrm>
        </p:spPr>
        <p:txBody>
          <a:bodyPr vert="eaVert"/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957F84A3-4F29-4053-ACFD-1BAF2D3F140C}" type="datetime1">
              <a:rPr lang="ko-KR" altLang="en-US"/>
              <a:pPr lvl="0">
                <a:defRPr/>
              </a:pPr>
              <a:t>2023-06-07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내용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4953836A-82A3-4C8B-9D31-CD724F3673ED}" type="datetime1">
              <a:rPr lang="ko-KR" altLang="en-US"/>
              <a:pPr lvl="0">
                <a:defRPr/>
              </a:pPr>
              <a:t>2023-06-07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빈 화면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AD2EBAF6-36D0-4DD8-B695-D4C1B37E35D6}" type="datetime1">
              <a:rPr lang="ko-KR" altLang="en-US"/>
              <a:pPr lvl="0">
                <a:defRPr/>
              </a:pPr>
              <a:t>2023-06-07</a:t>
            </a:fld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구역 머리글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3" y="4406900"/>
            <a:ext cx="1036319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3" y="2906713"/>
            <a:ext cx="10363198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60728D28-603B-4EFC-80F8-17E5E9107035}" type="datetime1">
              <a:rPr lang="ko-KR" altLang="en-US"/>
              <a:pPr lvl="0">
                <a:defRPr/>
              </a:pPr>
              <a:t>2023-06-07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내용 2개" type="twoObj" preserve="1">
  <p:cSld name="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599" y="1600200"/>
            <a:ext cx="53847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599" y="1600200"/>
            <a:ext cx="53847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A27A1F4E-0809-4239-8034-C38E431DAF92}" type="datetime1">
              <a:rPr lang="ko-KR" altLang="en-US"/>
              <a:pPr lvl="0">
                <a:defRPr/>
              </a:pPr>
              <a:t>2023-06-07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만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E0DA496-7307-4E8B-88DE-CB97B48BAB6F}" type="datetime1">
              <a:rPr lang="ko-KR" altLang="en-US"/>
              <a:pPr lvl="0">
                <a:defRPr/>
              </a:pPr>
              <a:t>2023-06-07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표" type="tbl" preserve="1">
  <p:cSld name="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표 개체 틀 2"/>
          <p:cNvSpPr>
            <a:spLocks noGrp="1"/>
          </p:cNvSpPr>
          <p:nvPr>
            <p:ph type="tbl" sz="quarter" idx="13"/>
          </p:nvPr>
        </p:nvSpPr>
        <p:spPr>
          <a:xfrm>
            <a:off x="608037" y="1643063"/>
            <a:ext cx="10972798" cy="4525200"/>
          </a:xfrm>
        </p:spPr>
        <p:txBody>
          <a:bodyPr/>
          <a:lstStyle>
            <a:lvl1pPr>
              <a:buFontTx/>
              <a:buNone/>
              <a:defRPr/>
            </a:lvl1pPr>
          </a:lstStyle>
          <a:p>
            <a:pPr lvl="0">
              <a:defRPr/>
            </a:pPr>
            <a:r>
              <a:rPr lang="ko-KR" altLang="en-US"/>
              <a:t>표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8721E90-850C-410B-8B89-8394F580CFDA}" type="datetime1">
              <a:rPr lang="ko-KR" altLang="en-US"/>
              <a:pPr lvl="0">
                <a:defRPr/>
              </a:pPr>
              <a:t>2023-06-07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내용 4개" type="fourObj" preserve="1">
  <p:cSld name="내용 4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609599" y="160020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quarter" idx="2"/>
          </p:nvPr>
        </p:nvSpPr>
        <p:spPr>
          <a:xfrm>
            <a:off x="6197599" y="160020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quarter" idx="3"/>
          </p:nvPr>
        </p:nvSpPr>
        <p:spPr>
          <a:xfrm>
            <a:off x="608037" y="398422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6036" y="398422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ACE7E28-9336-4363-8674-B91477D8F243}" type="datetime1">
              <a:rPr lang="ko-KR" altLang="en-US"/>
              <a:pPr lvl="0">
                <a:defRPr/>
              </a:pPr>
              <a:t>2023-06-07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그림 및 설명" type="picTx" preserve="1">
  <p:cSld name="그림 및 설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6" y="4800600"/>
            <a:ext cx="7315199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6" y="612775"/>
            <a:ext cx="7315199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/>
            </a:pPr>
            <a:r>
              <a:rPr lang="ko-KR" altLang="en-US"/>
              <a:t>그림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6" y="5367338"/>
            <a:ext cx="7315199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ACE7E28-9336-4363-8674-B91477D8F243}" type="datetime1">
              <a:rPr lang="ko-KR" altLang="en-US"/>
              <a:pPr lvl="0">
                <a:defRPr/>
              </a:pPr>
              <a:t>2023-06-07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한컴오피스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599" y="274638"/>
            <a:ext cx="10972798" cy="11430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599" y="1600200"/>
            <a:ext cx="10972798" cy="4525963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fld id="{D422D86A-5F52-4165-8473-F1B836277586}" type="datetime1">
              <a:rPr lang="ko-KR" altLang="en-US"/>
              <a:pPr lvl="0">
                <a:defRPr/>
              </a:pPr>
              <a:t>2023-06-07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</p:sldLayoutIdLst>
  <p:transition/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rtl="0" eaLnBrk="1" latinLnBrk="1" hangingPunct="1">
        <a:defRPr>
          <a:solidFill>
            <a:schemeClr val="tx2"/>
          </a:solidFill>
        </a:defRPr>
      </a:lvl2pPr>
      <a:lvl3pPr rtl="0" eaLnBrk="1" latinLnBrk="1" hangingPunct="1">
        <a:defRPr>
          <a:solidFill>
            <a:schemeClr val="tx2"/>
          </a:solidFill>
        </a:defRPr>
      </a:lvl3pPr>
      <a:lvl4pPr rtl="0" eaLnBrk="1" latinLnBrk="1" hangingPunct="1">
        <a:defRPr>
          <a:solidFill>
            <a:schemeClr val="tx2"/>
          </a:solidFill>
        </a:defRPr>
      </a:lvl4pPr>
      <a:lvl5pPr rtl="0" eaLnBrk="1" latinLnBrk="1" hangingPunct="1">
        <a:defRPr>
          <a:solidFill>
            <a:schemeClr val="tx2"/>
          </a:solidFill>
        </a:defRPr>
      </a:lvl5pPr>
      <a:lvl6pPr rtl="0" eaLnBrk="1" latinLnBrk="1" hangingPunct="1">
        <a:defRPr>
          <a:solidFill>
            <a:schemeClr val="tx2"/>
          </a:solidFill>
        </a:defRPr>
      </a:lvl6pPr>
      <a:lvl7pPr rtl="0" eaLnBrk="1" latinLnBrk="1" hangingPunct="1">
        <a:defRPr>
          <a:solidFill>
            <a:schemeClr val="tx2"/>
          </a:solidFill>
        </a:defRPr>
      </a:lvl7pPr>
      <a:lvl8pPr rtl="0" eaLnBrk="1" latinLnBrk="1" hangingPunct="1">
        <a:defRPr>
          <a:solidFill>
            <a:schemeClr val="tx2"/>
          </a:solidFill>
        </a:defRPr>
      </a:lvl8pPr>
      <a:lvl9pPr rtl="0"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font.woowahan.com/jua/" TargetMode="External"/><Relationship Id="rId3" Type="http://schemas.openxmlformats.org/officeDocument/2006/relationships/image" Target="../media/image1.png"/><Relationship Id="rId7" Type="http://schemas.openxmlformats.org/officeDocument/2006/relationships/hyperlink" Target="https://hangeul.naver.com/2021/fonts/nanu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bVzO7ZtqSHA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자유형 33"/>
          <p:cNvSpPr/>
          <p:nvPr/>
        </p:nvSpPr>
        <p:spPr>
          <a:xfrm rot="5400000">
            <a:off x="286739" y="120630"/>
            <a:ext cx="1439146" cy="1197888"/>
          </a:xfrm>
          <a:custGeom>
            <a:avLst/>
            <a:gdLst>
              <a:gd name="connsiteX0" fmla="*/ 0 w 1439146"/>
              <a:gd name="connsiteY0" fmla="*/ 1197888 h 1197888"/>
              <a:gd name="connsiteX1" fmla="*/ 0 w 1439146"/>
              <a:gd name="connsiteY1" fmla="*/ 1 h 1197888"/>
              <a:gd name="connsiteX2" fmla="*/ 854071 w 1439146"/>
              <a:gd name="connsiteY2" fmla="*/ 1 h 1197888"/>
              <a:gd name="connsiteX3" fmla="*/ 854081 w 1439146"/>
              <a:gd name="connsiteY3" fmla="*/ 0 h 1197888"/>
              <a:gd name="connsiteX4" fmla="*/ 854091 w 1439146"/>
              <a:gd name="connsiteY4" fmla="*/ 1 h 1197888"/>
              <a:gd name="connsiteX5" fmla="*/ 863080 w 1439146"/>
              <a:gd name="connsiteY5" fmla="*/ 1 h 1197888"/>
              <a:gd name="connsiteX6" fmla="*/ 863080 w 1439146"/>
              <a:gd name="connsiteY6" fmla="*/ 929 h 1197888"/>
              <a:gd name="connsiteX7" fmla="*/ 971992 w 1439146"/>
              <a:gd name="connsiteY7" fmla="*/ 12169 h 1197888"/>
              <a:gd name="connsiteX8" fmla="*/ 1439146 w 1439146"/>
              <a:gd name="connsiteY8" fmla="*/ 598944 h 1197888"/>
              <a:gd name="connsiteX9" fmla="*/ 971992 w 1439146"/>
              <a:gd name="connsiteY9" fmla="*/ 1185720 h 1197888"/>
              <a:gd name="connsiteX10" fmla="*/ 863080 w 1439146"/>
              <a:gd name="connsiteY10" fmla="*/ 1196959 h 1197888"/>
              <a:gd name="connsiteX11" fmla="*/ 863080 w 1439146"/>
              <a:gd name="connsiteY11" fmla="*/ 1197888 h 1197888"/>
              <a:gd name="connsiteX12" fmla="*/ 854081 w 1439146"/>
              <a:gd name="connsiteY12" fmla="*/ 1197888 h 119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39146" h="1197888">
                <a:moveTo>
                  <a:pt x="0" y="1197888"/>
                </a:moveTo>
                <a:lnTo>
                  <a:pt x="0" y="1"/>
                </a:lnTo>
                <a:lnTo>
                  <a:pt x="854071" y="1"/>
                </a:lnTo>
                <a:lnTo>
                  <a:pt x="854081" y="0"/>
                </a:lnTo>
                <a:lnTo>
                  <a:pt x="854091" y="1"/>
                </a:lnTo>
                <a:lnTo>
                  <a:pt x="863080" y="1"/>
                </a:lnTo>
                <a:lnTo>
                  <a:pt x="863080" y="929"/>
                </a:lnTo>
                <a:lnTo>
                  <a:pt x="971992" y="12169"/>
                </a:lnTo>
                <a:cubicBezTo>
                  <a:pt x="1238596" y="68018"/>
                  <a:pt x="1439146" y="309505"/>
                  <a:pt x="1439146" y="598944"/>
                </a:cubicBezTo>
                <a:cubicBezTo>
                  <a:pt x="1439146" y="888384"/>
                  <a:pt x="1238596" y="1129870"/>
                  <a:pt x="971992" y="1185720"/>
                </a:cubicBezTo>
                <a:lnTo>
                  <a:pt x="863080" y="1196959"/>
                </a:lnTo>
                <a:lnTo>
                  <a:pt x="863080" y="1197888"/>
                </a:lnTo>
                <a:lnTo>
                  <a:pt x="854081" y="1197888"/>
                </a:lnTo>
                <a:close/>
              </a:path>
            </a:pathLst>
          </a:custGeom>
          <a:solidFill>
            <a:srgbClr val="EF4E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605256" y="6163959"/>
            <a:ext cx="997512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1500" b="1" spc="-185">
                <a:solidFill>
                  <a:srgbClr val="F05025"/>
                </a:solidFill>
                <a:latin typeface="+mn-ea"/>
              </a:rPr>
              <a:t>앞으로도 아이스크림은 교과내용에 꼭 맞는 다양한 활동 자료를 지속하여 제작하도록 하겠습니다</a:t>
            </a:r>
            <a:r>
              <a:rPr lang="en-US" altLang="ko-KR" sz="1500" b="1" spc="-185">
                <a:solidFill>
                  <a:srgbClr val="F05025"/>
                </a:solidFill>
                <a:latin typeface="+mn-ea"/>
              </a:rPr>
              <a:t>.</a:t>
            </a:r>
            <a:r>
              <a:rPr lang="ko-KR" altLang="en-US" sz="1500" b="1" spc="-185">
                <a:solidFill>
                  <a:srgbClr val="F05025"/>
                </a:solidFill>
                <a:latin typeface="+mn-ea"/>
              </a:rPr>
              <a:t> </a:t>
            </a:r>
            <a:endParaRPr lang="ko-KR" altLang="en-US" sz="1500" b="1">
              <a:solidFill>
                <a:srgbClr val="F05025"/>
              </a:solidFill>
              <a:latin typeface="+mn-ea"/>
            </a:endParaRPr>
          </a:p>
        </p:txBody>
      </p:sp>
      <p:pic>
        <p:nvPicPr>
          <p:cNvPr id="1031" name="_x412420936" descr="EMB0000465c20ab"/>
          <p:cNvPicPr>
            <a:picLocks noChangeAspect="1" noChangeArrowheads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10200456" y="6191140"/>
            <a:ext cx="1483249" cy="268804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1421915" y="1766461"/>
            <a:ext cx="69459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b="1" spc="-180">
                <a:solidFill>
                  <a:srgbClr val="F05025"/>
                </a:solidFill>
                <a:latin typeface="+mj-ea"/>
                <a:ea typeface="+mj-ea"/>
              </a:rPr>
              <a:t>아이스크림</a:t>
            </a:r>
            <a:r>
              <a:rPr lang="en-US" altLang="ko-KR" b="1" spc="-180">
                <a:solidFill>
                  <a:srgbClr val="F05025"/>
                </a:solidFill>
                <a:latin typeface="+mj-ea"/>
                <a:ea typeface="+mj-ea"/>
              </a:rPr>
              <a:t>  PPT </a:t>
            </a:r>
            <a:r>
              <a:rPr lang="ko-KR" altLang="en-US" b="1" spc="-180">
                <a:latin typeface="+mj-ea"/>
                <a:ea typeface="+mj-ea"/>
              </a:rPr>
              <a:t>사용 안내</a:t>
            </a:r>
            <a:endParaRPr lang="en-US" altLang="ko-KR" b="1" spc="-180"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17791" y="2151558"/>
            <a:ext cx="10262589" cy="1792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/>
              <a:buChar char="•"/>
              <a:defRPr/>
            </a:pPr>
            <a:r>
              <a:rPr lang="ko-KR" altLang="en-US" sz="1600" spc="-180">
                <a:solidFill>
                  <a:srgbClr val="6D6358"/>
                </a:solidFill>
                <a:latin typeface="+mn-ea"/>
              </a:rPr>
              <a:t> </a:t>
            </a:r>
            <a:r>
              <a:rPr lang="ko-KR" altLang="en-US" sz="1600" spc="-180">
                <a:solidFill>
                  <a:srgbClr val="EF4E23"/>
                </a:solidFill>
                <a:latin typeface="+mn-ea"/>
              </a:rPr>
              <a:t>이</a:t>
            </a:r>
            <a:r>
              <a:rPr lang="ko-KR" altLang="en-US" sz="1600" spc="-180">
                <a:latin typeface="+mn-ea"/>
              </a:rPr>
              <a:t> </a:t>
            </a:r>
            <a:r>
              <a:rPr lang="ko-KR" altLang="en-US" sz="1600" spc="-180">
                <a:solidFill>
                  <a:srgbClr val="EF4E23"/>
                </a:solidFill>
                <a:latin typeface="+mn-ea"/>
              </a:rPr>
              <a:t>페이지는</a:t>
            </a:r>
            <a:r>
              <a:rPr lang="ko-KR" altLang="en-US" sz="1600" spc="-180">
                <a:latin typeface="+mn-ea"/>
              </a:rPr>
              <a:t> 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슬라이드 쇼를 실행하면 </a:t>
            </a:r>
            <a:r>
              <a:rPr lang="ko-KR" altLang="en-US" sz="1600" spc="-180">
                <a:solidFill>
                  <a:srgbClr val="EF4E23"/>
                </a:solidFill>
                <a:latin typeface="+mn-ea"/>
              </a:rPr>
              <a:t>학생들에게 보이지 않습니다</a:t>
            </a:r>
            <a:r>
              <a:rPr lang="en-US" altLang="ko-KR" sz="1600" spc="-180">
                <a:solidFill>
                  <a:srgbClr val="EF4E23"/>
                </a:solidFill>
                <a:latin typeface="+mn-ea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Arial"/>
              <a:buChar char="•"/>
              <a:defRPr/>
            </a:pPr>
            <a:r>
              <a:rPr lang="ko-KR" altLang="en-US" sz="1600" spc="-180">
                <a:solidFill>
                  <a:srgbClr val="6D6358"/>
                </a:solidFill>
                <a:latin typeface="+mn-ea"/>
              </a:rPr>
              <a:t> </a:t>
            </a:r>
            <a:r>
              <a:rPr lang="en-US" altLang="ko-KR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‘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아이스크림  수업 보탬 자료</a:t>
            </a:r>
            <a:r>
              <a:rPr lang="en-US" altLang="ko-KR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’ 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의  디자인에 대한 권리는  ㈜아이스크림미디어에  있습니다</a:t>
            </a:r>
            <a:r>
              <a:rPr lang="en-US" altLang="ko-KR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.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  <a:defRPr/>
            </a:pPr>
            <a:r>
              <a:rPr lang="ko-KR" altLang="en-US" sz="1600" spc="-180">
                <a:solidFill>
                  <a:srgbClr val="6D6358"/>
                </a:solidFill>
                <a:latin typeface="+mn-ea"/>
              </a:rPr>
              <a:t> 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현재 </a:t>
            </a:r>
            <a:r>
              <a:rPr lang="ko-KR" altLang="en-US" sz="1600" spc="-180">
                <a:solidFill>
                  <a:srgbClr val="EF4E23"/>
                </a:solidFill>
                <a:latin typeface="+mn-ea"/>
              </a:rPr>
              <a:t>이 페이지 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부분만 </a:t>
            </a:r>
            <a:r>
              <a:rPr lang="ko-KR" altLang="en-US" sz="1600" spc="-180">
                <a:solidFill>
                  <a:srgbClr val="EF4E23"/>
                </a:solidFill>
                <a:latin typeface="+mn-ea"/>
              </a:rPr>
              <a:t>유지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해 주시면 교사커뮤니티에 어떠한 형태로도  </a:t>
            </a:r>
            <a:r>
              <a:rPr lang="ko-KR" altLang="en-US" sz="1600" spc="-180">
                <a:solidFill>
                  <a:srgbClr val="EF4E23"/>
                </a:solidFill>
                <a:latin typeface="+mn-ea"/>
              </a:rPr>
              <a:t>재구성</a:t>
            </a:r>
            <a:r>
              <a:rPr lang="en-US" altLang="ko-KR" sz="1600" spc="-180">
                <a:solidFill>
                  <a:srgbClr val="EF4E23"/>
                </a:solidFill>
                <a:latin typeface="+mn-ea"/>
              </a:rPr>
              <a:t>, </a:t>
            </a:r>
            <a:r>
              <a:rPr lang="ko-KR" altLang="en-US" sz="1600" spc="-180">
                <a:solidFill>
                  <a:srgbClr val="EF4E23"/>
                </a:solidFill>
                <a:latin typeface="+mn-ea"/>
              </a:rPr>
              <a:t>재편집 및 배포</a:t>
            </a:r>
            <a:r>
              <a:rPr lang="ko-KR" altLang="en-US" sz="1600" spc="-180">
                <a:latin typeface="+mn-ea"/>
              </a:rPr>
              <a:t>가</a:t>
            </a:r>
            <a:r>
              <a:rPr lang="en-US" altLang="ko-KR" sz="1600" spc="-180">
                <a:latin typeface="+mn-ea"/>
              </a:rPr>
              <a:t>  </a:t>
            </a:r>
            <a:r>
              <a:rPr lang="ko-KR" altLang="en-US" sz="1600" spc="-180">
                <a:solidFill>
                  <a:srgbClr val="EF4E23"/>
                </a:solidFill>
                <a:latin typeface="+mn-ea"/>
              </a:rPr>
              <a:t>가능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합니다</a:t>
            </a:r>
            <a:r>
              <a:rPr lang="en-US" altLang="ko-KR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  <a:defRPr/>
            </a:pPr>
            <a:r>
              <a:rPr lang="en-US" altLang="ko-KR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        (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인디스쿨  및  학년 밴드 등으로의 배포를 적극 권장합니다</a:t>
            </a:r>
            <a:r>
              <a:rPr lang="en-US" altLang="ko-KR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.)</a:t>
            </a:r>
          </a:p>
          <a:p>
            <a:pPr marL="285750" indent="-285750">
              <a:lnSpc>
                <a:spcPct val="150000"/>
              </a:lnSpc>
              <a:buFont typeface="Arial"/>
              <a:buChar char="•"/>
              <a:defRPr/>
            </a:pPr>
            <a:r>
              <a:rPr lang="ko-KR" altLang="en-US" sz="1600" spc="-180">
                <a:solidFill>
                  <a:srgbClr val="6D6358"/>
                </a:solidFill>
                <a:latin typeface="+mn-ea"/>
              </a:rPr>
              <a:t> 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선생님의 학교</a:t>
            </a:r>
            <a:r>
              <a:rPr lang="en-US" altLang="ko-KR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, 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학급 상황에 맞도록 변경 사용 가능합니다</a:t>
            </a:r>
            <a:r>
              <a:rPr lang="en-US" altLang="ko-KR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. 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이 파일을 이용하여 다른 교과</a:t>
            </a:r>
            <a:r>
              <a:rPr lang="en-US" altLang="ko-KR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, 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단원에도 활용이 가능합니다</a:t>
            </a:r>
            <a:r>
              <a:rPr lang="en-US" altLang="ko-KR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.</a:t>
            </a:r>
          </a:p>
        </p:txBody>
      </p:sp>
      <p:pic>
        <p:nvPicPr>
          <p:cNvPr id="33" name="그림 32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734364" y="476672"/>
            <a:ext cx="543897" cy="702215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0" y="6669360"/>
            <a:ext cx="12192000" cy="188640"/>
          </a:xfrm>
          <a:prstGeom prst="rect">
            <a:avLst/>
          </a:prstGeom>
          <a:solidFill>
            <a:srgbClr val="EF4E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11" name="tip_i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900625" y="1731995"/>
            <a:ext cx="419563" cy="419563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1778253" y="588835"/>
            <a:ext cx="8783276" cy="1143160"/>
          </a:xfrm>
          <a:prstGeom prst="rect">
            <a:avLst/>
          </a:prstGeom>
        </p:spPr>
      </p:pic>
      <p:sp>
        <p:nvSpPr>
          <p:cNvPr id="1035" name="TextBox 24"/>
          <p:cNvSpPr txBox="1"/>
          <p:nvPr/>
        </p:nvSpPr>
        <p:spPr>
          <a:xfrm>
            <a:off x="734364" y="4308425"/>
            <a:ext cx="10262590" cy="1499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 defTabSz="914400" rtl="0" eaLnBrk="1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kumimoji="0" lang="ko-KR" altLang="en-US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이미지 출처 </a:t>
            </a:r>
            <a:r>
              <a:rPr kumimoji="0" lang="en-US" altLang="ko-KR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: </a:t>
            </a:r>
            <a:r>
              <a:rPr kumimoji="0" lang="ko-KR" altLang="en-US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아이스크림 출판사</a:t>
            </a:r>
            <a:r>
              <a:rPr kumimoji="0" lang="en-US" altLang="ko-KR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, irasutoya,</a:t>
            </a:r>
            <a:r>
              <a:rPr kumimoji="0" lang="ko-KR" altLang="en-US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 </a:t>
            </a:r>
          </a:p>
          <a:p>
            <a:pPr marL="285750" indent="-285750" algn="l" defTabSz="914400" rtl="0" eaLnBrk="1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kumimoji="0" lang="ko-KR" altLang="en-US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영상 출처 </a:t>
            </a:r>
            <a:r>
              <a:rPr kumimoji="0" lang="en-US" altLang="ko-KR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:</a:t>
            </a:r>
            <a:r>
              <a:rPr kumimoji="0" lang="ko-KR" altLang="en-US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 아이스크림 출판사</a:t>
            </a:r>
            <a:r>
              <a:rPr kumimoji="0" lang="en-US" altLang="ko-KR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,</a:t>
            </a:r>
            <a:r>
              <a:rPr kumimoji="0" lang="ko-KR" altLang="en-US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 각 영상 자료가 삽입된 슬라이드에 표기</a:t>
            </a:r>
          </a:p>
          <a:p>
            <a:pPr marL="285750" indent="-285750" algn="l" defTabSz="914400" rtl="0" eaLnBrk="1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kumimoji="0" lang="ko-KR" altLang="en-US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사용 폰트 </a:t>
            </a:r>
            <a:r>
              <a:rPr kumimoji="0" lang="en-US" altLang="ko-KR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 :</a:t>
            </a:r>
            <a:r>
              <a:rPr kumimoji="0" lang="ko-KR" altLang="en-US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 나눔스퀘어라운드 </a:t>
            </a:r>
            <a:r>
              <a:rPr kumimoji="0" lang="en-US" altLang="ko-KR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Extrabold </a:t>
            </a:r>
            <a:r>
              <a:rPr kumimoji="0" lang="ko-KR" altLang="en-US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 </a:t>
            </a:r>
            <a:r>
              <a:rPr kumimoji="0" lang="en-US" altLang="ko-KR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(</a:t>
            </a:r>
            <a:r>
              <a:rPr kumimoji="0" lang="ko-KR" altLang="en-US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 </a:t>
            </a:r>
            <a:r>
              <a:rPr kumimoji="0" lang="ko-KR" altLang="en-US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  <a:hlinkClick r:id="rId7"/>
              </a:rPr>
              <a:t>링크</a:t>
            </a:r>
            <a:r>
              <a:rPr kumimoji="0" lang="ko-KR" altLang="en-US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 </a:t>
            </a:r>
            <a:r>
              <a:rPr kumimoji="0" lang="en-US" altLang="ko-KR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),</a:t>
            </a:r>
            <a:r>
              <a:rPr kumimoji="0" lang="ko-KR" altLang="en-US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  배달의 민족 주아체 </a:t>
            </a:r>
            <a:r>
              <a:rPr kumimoji="0" lang="en-US" altLang="ko-KR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(</a:t>
            </a:r>
            <a:r>
              <a:rPr kumimoji="0" lang="ko-KR" altLang="en-US" sz="1600" b="0" i="0" u="none" strike="noStrike" kern="1200" cap="none" spc="-180" normalizeH="0" baseline="0">
                <a:solidFill>
                  <a:srgbClr val="0000FF"/>
                </a:solidFill>
                <a:latin typeface="나눔스퀘어라운드 ExtraBold"/>
                <a:hlinkClick r:id="rId8"/>
              </a:rPr>
              <a:t>링크</a:t>
            </a:r>
            <a:r>
              <a:rPr kumimoji="0" lang="en-US" altLang="ko-KR" sz="1600" b="0" i="0" u="none" strike="noStrike" kern="1200" cap="none" spc="-180" normalizeH="0" baseline="0">
                <a:solidFill>
                  <a:srgbClr val="0000FF"/>
                </a:solidFill>
                <a:latin typeface="나눔스퀘어라운드 ExtraBold"/>
                <a:hlinkClick r:id="rId8"/>
              </a:rPr>
              <a:t>)</a:t>
            </a:r>
            <a:endParaRPr kumimoji="0" lang="en-US" altLang="ko-KR" sz="1600" b="0" i="0" u="none" strike="noStrike" kern="1200" cap="none" spc="-180" normalizeH="0" baseline="0">
              <a:solidFill>
                <a:srgbClr val="0000FF"/>
              </a:solidFill>
              <a:latin typeface="나눔스퀘어라운드 ExtraBold"/>
            </a:endParaRPr>
          </a:p>
          <a:p>
            <a:pPr marL="285750" indent="-285750" algn="l" defTabSz="914400" rtl="0" eaLnBrk="1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kumimoji="0" lang="ko-KR" altLang="en-US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제작 </a:t>
            </a:r>
            <a:r>
              <a:rPr kumimoji="0" lang="en-US" altLang="ko-KR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:</a:t>
            </a:r>
            <a:r>
              <a:rPr kumimoji="0" lang="ko-KR" altLang="en-US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 달빛하늘</a:t>
            </a:r>
            <a:r>
              <a:rPr kumimoji="0" lang="en-US" altLang="ko-KR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 </a:t>
            </a:r>
            <a:r>
              <a:rPr kumimoji="0" lang="ko-KR" altLang="en-US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 </a:t>
            </a:r>
            <a:r>
              <a:rPr kumimoji="0" lang="en-US" altLang="ko-KR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x  </a:t>
            </a:r>
          </a:p>
        </p:txBody>
      </p:sp>
      <p:pic>
        <p:nvPicPr>
          <p:cNvPr id="1036" name="_x412420936" descr="EMB0000465c20ab"/>
          <p:cNvPicPr>
            <a:picLocks noChangeAspect="1" noChangeArrowheads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2412013" y="5466084"/>
            <a:ext cx="1888580" cy="342260"/>
          </a:xfrm>
          <a:prstGeom prst="rect">
            <a:avLst/>
          </a:prstGeom>
          <a:noFill/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전기의 이용</a:t>
                </a:r>
              </a:p>
            </p:txBody>
          </p:sp>
        </p:grpSp>
      </p:grpSp>
      <p:grpSp>
        <p:nvGrpSpPr>
          <p:cNvPr id="2" name="그룹 29"/>
          <p:cNvGrpSpPr/>
          <p:nvPr/>
        </p:nvGrpSpPr>
        <p:grpSpPr>
          <a:xfrm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도전과제 정하기</a:t>
              </a:r>
            </a:p>
          </p:txBody>
        </p:sp>
      </p:grpSp>
      <p:sp>
        <p:nvSpPr>
          <p:cNvPr id="66" name="TextBox 16"/>
          <p:cNvSpPr txBox="1"/>
          <p:nvPr/>
        </p:nvSpPr>
        <p:spPr>
          <a:xfrm>
            <a:off x="350082" y="5609628"/>
            <a:ext cx="11491836" cy="652066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 </a:t>
            </a:r>
            <a:r>
              <a:rPr kumimoji="0" lang="ko-KR" altLang="en-US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    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불이 켜지는 카드를 만들려면 어떻게 해야 할까요?</a:t>
            </a:r>
          </a:p>
        </p:txBody>
      </p:sp>
      <p:pic>
        <p:nvPicPr>
          <p:cNvPr id="77" name="그림 76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874500" y="1526447"/>
            <a:ext cx="8443000" cy="4083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68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전기의 이용</a:t>
                </a:r>
              </a:p>
            </p:txBody>
          </p:sp>
        </p:grpSp>
      </p:grpSp>
      <p:grpSp>
        <p:nvGrpSpPr>
          <p:cNvPr id="2" name="그룹 29"/>
          <p:cNvGrpSpPr/>
          <p:nvPr/>
        </p:nvGrpSpPr>
        <p:grpSpPr>
          <a:xfrm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도전과제 정하기</a:t>
              </a:r>
            </a:p>
          </p:txBody>
        </p:sp>
      </p:grpSp>
      <p:sp>
        <p:nvSpPr>
          <p:cNvPr id="66" name="TextBox 16"/>
          <p:cNvSpPr txBox="1"/>
          <p:nvPr/>
        </p:nvSpPr>
        <p:spPr>
          <a:xfrm>
            <a:off x="350082" y="4484866"/>
            <a:ext cx="11491836" cy="1780679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 </a:t>
            </a:r>
            <a:r>
              <a:rPr kumimoji="0" lang="ko-KR" altLang="en-US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    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불이 켜지는 카드에는 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FF0000"/>
                </a:solidFill>
                <a:latin typeface="나눔스퀘어라운드 ExtraBold"/>
              </a:rPr>
              <a:t>전기 회로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가 들어 있습니다. 작은 전지, 전구, 전선을</a:t>
            </a:r>
            <a:r>
              <a:rPr kumimoji="0" lang="ko-KR" altLang="en-US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 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이용해 전기 회로를 만들고, 종이를 펼치거나 접는 등 간단한 조작을 했을 때 전기가 흐르면서 불이 켜집니다.</a:t>
            </a:r>
          </a:p>
        </p:txBody>
      </p:sp>
      <p:pic>
        <p:nvPicPr>
          <p:cNvPr id="79" name="그림 78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078453" y="1593384"/>
            <a:ext cx="3651316" cy="2777882"/>
          </a:xfrm>
          <a:prstGeom prst="rect">
            <a:avLst/>
          </a:prstGeom>
        </p:spPr>
      </p:pic>
      <p:pic>
        <p:nvPicPr>
          <p:cNvPr id="80" name="그림 79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4991605" y="2828217"/>
            <a:ext cx="587692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327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전기의 이용</a:t>
                </a:r>
              </a:p>
            </p:txBody>
          </p:sp>
        </p:grpSp>
      </p:grpSp>
      <p:grpSp>
        <p:nvGrpSpPr>
          <p:cNvPr id="2" name="그룹 29"/>
          <p:cNvGrpSpPr/>
          <p:nvPr/>
        </p:nvGrpSpPr>
        <p:grpSpPr>
          <a:xfrm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도전과제 정하기</a:t>
              </a:r>
            </a:p>
          </p:txBody>
        </p:sp>
      </p:grpSp>
      <p:sp>
        <p:nvSpPr>
          <p:cNvPr id="66" name="TextBox 16"/>
          <p:cNvSpPr txBox="1"/>
          <p:nvPr/>
        </p:nvSpPr>
        <p:spPr>
          <a:xfrm>
            <a:off x="350082" y="4839520"/>
            <a:ext cx="11491836" cy="1209179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 </a:t>
            </a:r>
            <a:r>
              <a:rPr kumimoji="0" lang="ko-KR" altLang="en-US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    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카드에 부착하는 전기 부품은 작고 납작한 것을 사용하는 것이 좋습니다.</a:t>
            </a:r>
          </a:p>
        </p:txBody>
      </p:sp>
      <p:pic>
        <p:nvPicPr>
          <p:cNvPr id="79" name="그림 78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078453" y="1593384"/>
            <a:ext cx="3651316" cy="2777882"/>
          </a:xfrm>
          <a:prstGeom prst="rect">
            <a:avLst/>
          </a:prstGeom>
        </p:spPr>
      </p:pic>
      <p:pic>
        <p:nvPicPr>
          <p:cNvPr id="80" name="그림 79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4991605" y="2828217"/>
            <a:ext cx="587692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748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전기의 이용</a:t>
                </a:r>
              </a:p>
            </p:txBody>
          </p:sp>
        </p:grpSp>
      </p:grpSp>
      <p:grpSp>
        <p:nvGrpSpPr>
          <p:cNvPr id="2" name="그룹 29"/>
          <p:cNvGrpSpPr/>
          <p:nvPr/>
        </p:nvGrpSpPr>
        <p:grpSpPr>
          <a:xfrm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도전과제 정하기</a:t>
              </a:r>
            </a:p>
          </p:txBody>
        </p:sp>
      </p:grpSp>
      <p:sp>
        <p:nvSpPr>
          <p:cNvPr id="66" name="TextBox 16"/>
          <p:cNvSpPr txBox="1"/>
          <p:nvPr/>
        </p:nvSpPr>
        <p:spPr>
          <a:xfrm>
            <a:off x="350082" y="5376567"/>
            <a:ext cx="11491836" cy="650853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 </a:t>
            </a:r>
            <a:r>
              <a:rPr kumimoji="0" lang="ko-KR" altLang="en-US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    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전기 회로를 설계해 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FF0000"/>
                </a:solidFill>
                <a:latin typeface="나눔스퀘어라운드 ExtraBold"/>
              </a:rPr>
              <a:t>불이 켜지는 카드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를 만들어 봅시다.</a:t>
            </a:r>
          </a:p>
        </p:txBody>
      </p:sp>
      <p:pic>
        <p:nvPicPr>
          <p:cNvPr id="79" name="그림 78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078453" y="1593384"/>
            <a:ext cx="3651316" cy="2777882"/>
          </a:xfrm>
          <a:prstGeom prst="rect">
            <a:avLst/>
          </a:prstGeom>
        </p:spPr>
      </p:pic>
      <p:pic>
        <p:nvPicPr>
          <p:cNvPr id="80" name="그림 79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4991605" y="2828217"/>
            <a:ext cx="587692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87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전기의 이용</a:t>
                </a:r>
              </a:p>
            </p:txBody>
          </p:sp>
        </p:grpSp>
      </p:grpSp>
      <p:pic>
        <p:nvPicPr>
          <p:cNvPr id="20" name="그림 19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1731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그룹 16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4" name="직사각형 3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9FDDF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5" name="사각형: 둥근 모서리 4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446445" y="1048950"/>
            <a:ext cx="5539740" cy="1081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6500">
                <a:ln w="19050" cap="flat" cmpd="sng" algn="ctr">
                  <a:solidFill>
                    <a:srgbClr val="FFD700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chemeClr val="lt1"/>
                </a:solidFill>
                <a:effectLst>
                  <a:glow rad="63500">
                    <a:schemeClr val="accent3">
                      <a:satMod val="175000"/>
                      <a:alpha val="50000"/>
                    </a:schemeClr>
                  </a:glow>
                  <a:outerShdw blurRad="76200" dist="76200" dir="2700000" sx="0" sy="0" algn="ctr" rotWithShape="0">
                    <a:srgbClr val="000000">
                      <a:alpha val="50000"/>
                    </a:srgbClr>
                  </a:outerShdw>
                </a:effectLst>
              </a:rPr>
              <a:t>&lt;</a:t>
            </a:r>
            <a:r>
              <a:rPr lang="ko-KR" altLang="en-US" sz="6500">
                <a:ln w="19050" cap="flat" cmpd="sng" algn="ctr">
                  <a:solidFill>
                    <a:srgbClr val="FFD700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chemeClr val="lt1"/>
                </a:solidFill>
                <a:effectLst>
                  <a:glow rad="63500">
                    <a:schemeClr val="accent3">
                      <a:satMod val="175000"/>
                      <a:alpha val="50000"/>
                    </a:schemeClr>
                  </a:glow>
                  <a:outerShdw blurRad="76200" dist="76200" dir="2700000" sx="0" sy="0" algn="ctr" rotWithShape="0">
                    <a:srgbClr val="000000">
                      <a:alpha val="50000"/>
                    </a:srgbClr>
                  </a:outerShdw>
                </a:effectLst>
              </a:rPr>
              <a:t> 활동</a:t>
            </a:r>
            <a:r>
              <a:rPr lang="en-US" altLang="ko-KR" sz="6500">
                <a:ln w="19050" cap="flat" cmpd="sng" algn="ctr">
                  <a:solidFill>
                    <a:srgbClr val="FFD700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chemeClr val="lt1"/>
                </a:solidFill>
                <a:effectLst>
                  <a:glow rad="63500">
                    <a:schemeClr val="accent3">
                      <a:satMod val="175000"/>
                      <a:alpha val="50000"/>
                    </a:schemeClr>
                  </a:glow>
                  <a:outerShdw blurRad="76200" dist="76200" dir="2700000" sx="0" sy="0" algn="ctr" rotWithShape="0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ko-KR" altLang="en-US" sz="6500">
                <a:ln w="19050" cap="flat" cmpd="sng" algn="ctr">
                  <a:solidFill>
                    <a:srgbClr val="FFD700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chemeClr val="lt1"/>
                </a:solidFill>
                <a:effectLst>
                  <a:glow rad="63500">
                    <a:schemeClr val="accent3">
                      <a:satMod val="175000"/>
                      <a:alpha val="50000"/>
                    </a:schemeClr>
                  </a:glow>
                  <a:outerShdw blurRad="76200" dist="76200" dir="2700000" sx="0" sy="0" algn="ctr" rotWithShape="0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altLang="ko-KR" sz="6500">
                <a:ln w="19050" cap="flat" cmpd="sng" algn="ctr">
                  <a:solidFill>
                    <a:srgbClr val="FFD700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chemeClr val="lt1"/>
                </a:solidFill>
                <a:effectLst>
                  <a:glow rad="63500">
                    <a:schemeClr val="accent3">
                      <a:satMod val="175000"/>
                      <a:alpha val="50000"/>
                    </a:schemeClr>
                  </a:glow>
                  <a:outerShdw blurRad="76200" dist="76200" dir="2700000" sx="0" sy="0" algn="ctr" rotWithShape="0">
                    <a:srgbClr val="000000">
                      <a:alpha val="50000"/>
                    </a:srgbClr>
                  </a:outerShdw>
                </a:effectLst>
              </a:rPr>
              <a:t>&gt;</a:t>
            </a:r>
            <a:endParaRPr lang="en-US" altLang="ko-KR" sz="6500">
              <a:solidFill>
                <a:schemeClr val="lt1"/>
              </a:solidFill>
            </a:endParaRPr>
          </a:p>
        </p:txBody>
      </p:sp>
      <p:sp>
        <p:nvSpPr>
          <p:cNvPr id="20" name="사각형: 둥근 모서리 19"/>
          <p:cNvSpPr/>
          <p:nvPr/>
        </p:nvSpPr>
        <p:spPr>
          <a:xfrm>
            <a:off x="1278355" y="2253180"/>
            <a:ext cx="9735553" cy="3003282"/>
          </a:xfrm>
          <a:prstGeom prst="roundRect">
            <a:avLst>
              <a:gd name="adj" fmla="val 16667"/>
            </a:avLst>
          </a:prstGeom>
          <a:solidFill>
            <a:srgbClr val="FAEEC6">
              <a:alpha val="100000"/>
            </a:srgbClr>
          </a:solidFill>
          <a:ln w="19050" cap="flat" cmpd="sng" algn="ctr">
            <a:solidFill>
              <a:srgbClr val="254F13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srgbClr val="FFFFFF"/>
              </a:solidFill>
              <a:latin typeface="Calibri"/>
              <a:ea typeface="나눔스퀘어라운드 ExtraBold"/>
              <a:cs typeface="Times New Roman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6407" y="3164186"/>
            <a:ext cx="11119186" cy="1181269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7200" b="1" spc="-300">
                <a:ln w="12700">
                  <a:solidFill>
                    <a:srgbClr val="FFFFFF"/>
                  </a:solidFill>
                </a:ln>
                <a:solidFill>
                  <a:srgbClr val="333300"/>
                </a:solidFill>
                <a:effectLst>
                  <a:outerShdw blurRad="76200" dist="76200" dir="2700000" algn="ctr" rotWithShape="0">
                    <a:srgbClr val="000000">
                      <a:alpha val="50000"/>
                    </a:srgbClr>
                  </a:outerShdw>
                </a:effectLst>
                <a:latin typeface="배달의민족 주아"/>
                <a:ea typeface="배달의민족 주아"/>
              </a:rPr>
              <a:t>불이 켜지는 카드 만들기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11" name="사각형: 둥근 모서리 10"/>
            <p:cNvSpPr/>
            <p:nvPr/>
          </p:nvSpPr>
          <p:spPr>
            <a:xfrm>
              <a:off x="3574382" y="125754"/>
              <a:ext cx="5043235" cy="516806"/>
            </a:xfrm>
            <a:prstGeom prst="roundRect">
              <a:avLst>
                <a:gd name="adj" fmla="val 16667"/>
              </a:avLst>
            </a:prstGeom>
            <a:solidFill>
              <a:srgbClr val="2D3D5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375986" y="5546811"/>
            <a:ext cx="11440028" cy="644965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전구에 불이 켜지는 조건은 무엇인가요?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91262" y="178166"/>
            <a:ext cx="3609475" cy="411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100" b="0" i="0" u="none" strike="noStrike" kern="1200" cap="none" spc="0" normalizeH="0" baseline="0">
                <a:solidFill>
                  <a:srgbClr val="FFFFFF"/>
                </a:solidFill>
                <a:latin typeface="나눔스퀘어라운드 ExtraBold"/>
                <a:ea typeface="나눔스퀘어라운드 ExtraBold"/>
              </a:rPr>
              <a:t>1.</a:t>
            </a:r>
            <a:r>
              <a:rPr kumimoji="0" lang="ko-KR" altLang="en-US" sz="2100" b="0" i="0" u="none" strike="noStrike" kern="1200" cap="none" spc="0" normalizeH="0" baseline="0">
                <a:solidFill>
                  <a:srgbClr val="FFFFFF"/>
                </a:solidFill>
                <a:latin typeface="나눔스퀘어라운드 ExtraBold"/>
                <a:ea typeface="나눔스퀘어라운드 ExtraBold"/>
              </a:rPr>
              <a:t> 전기의 이용</a:t>
            </a:r>
          </a:p>
        </p:txBody>
      </p:sp>
      <p:grpSp>
        <p:nvGrpSpPr>
          <p:cNvPr id="28" name="그룹 29"/>
          <p:cNvGrpSpPr/>
          <p:nvPr/>
        </p:nvGrpSpPr>
        <p:grpSpPr>
          <a:xfrm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29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30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탐색하기</a:t>
              </a:r>
            </a:p>
          </p:txBody>
        </p:sp>
      </p:grpSp>
      <p:pic>
        <p:nvPicPr>
          <p:cNvPr id="38" name="그림 37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71474" y="1681162"/>
            <a:ext cx="11449051" cy="3495675"/>
          </a:xfrm>
          <a:prstGeom prst="rect">
            <a:avLst/>
          </a:prstGeom>
        </p:spPr>
      </p:pic>
      <p:sp>
        <p:nvSpPr>
          <p:cNvPr id="39" name="직사각형 38"/>
          <p:cNvSpPr/>
          <p:nvPr/>
        </p:nvSpPr>
        <p:spPr>
          <a:xfrm>
            <a:off x="4100916" y="3887479"/>
            <a:ext cx="601797" cy="340272"/>
          </a:xfrm>
          <a:prstGeom prst="rect">
            <a:avLst/>
          </a:prstGeom>
          <a:solidFill>
            <a:srgbClr val="DFE6F7">
              <a:alpha val="100000"/>
            </a:srgbClr>
          </a:solidFill>
          <a:ln w="19050" cap="flat" cmpd="sng" algn="ctr">
            <a:solidFill>
              <a:srgbClr val="254F13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srgbClr val="FFFFFF"/>
              </a:solidFill>
              <a:latin typeface="Calibri"/>
              <a:ea typeface="나눔스퀘어라운드 ExtraBold"/>
              <a:cs typeface="Times New Roman"/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4100916" y="4262400"/>
            <a:ext cx="429536" cy="340272"/>
          </a:xfrm>
          <a:prstGeom prst="rect">
            <a:avLst/>
          </a:prstGeom>
          <a:solidFill>
            <a:srgbClr val="DFE6F7">
              <a:alpha val="100000"/>
            </a:srgbClr>
          </a:solidFill>
          <a:ln w="19050" cap="flat" cmpd="sng" algn="ctr">
            <a:solidFill>
              <a:srgbClr val="254F13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srgbClr val="FFFFFF"/>
              </a:solidFill>
              <a:latin typeface="Calibri"/>
              <a:ea typeface="나눔스퀘어라운드 ExtraBold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12265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2" animBg="1"/>
      <p:bldP spid="39" grpId="0" animBg="1"/>
      <p:bldP spid="39" grpId="3" animBg="1"/>
      <p:bldP spid="40" grpId="1" animBg="1"/>
      <p:bldP spid="40" grpId="4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11" name="사각형: 둥근 모서리 10"/>
            <p:cNvSpPr/>
            <p:nvPr/>
          </p:nvSpPr>
          <p:spPr>
            <a:xfrm>
              <a:off x="3574382" y="125754"/>
              <a:ext cx="5043235" cy="516806"/>
            </a:xfrm>
            <a:prstGeom prst="roundRect">
              <a:avLst>
                <a:gd name="adj" fmla="val 16667"/>
              </a:avLst>
            </a:prstGeom>
            <a:solidFill>
              <a:srgbClr val="2D3D5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375986" y="5546811"/>
            <a:ext cx="11440028" cy="652059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카드에 불이 켜지도록 전기 회로를 완성하는 방법을 살펴볼까요?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91262" y="178166"/>
            <a:ext cx="3609475" cy="411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100" b="0" i="0" u="none" strike="noStrike" kern="1200" cap="none" spc="0" normalizeH="0" baseline="0">
                <a:solidFill>
                  <a:srgbClr val="FFFFFF"/>
                </a:solidFill>
                <a:latin typeface="나눔스퀘어라운드 ExtraBold"/>
                <a:ea typeface="나눔스퀘어라운드 ExtraBold"/>
              </a:rPr>
              <a:t>1.</a:t>
            </a:r>
            <a:r>
              <a:rPr kumimoji="0" lang="ko-KR" altLang="en-US" sz="2100" b="0" i="0" u="none" strike="noStrike" kern="1200" cap="none" spc="0" normalizeH="0" baseline="0">
                <a:solidFill>
                  <a:srgbClr val="FFFFFF"/>
                </a:solidFill>
                <a:latin typeface="나눔스퀘어라운드 ExtraBold"/>
                <a:ea typeface="나눔스퀘어라운드 ExtraBold"/>
              </a:rPr>
              <a:t> 전기의 이용</a:t>
            </a:r>
          </a:p>
        </p:txBody>
      </p:sp>
      <p:grpSp>
        <p:nvGrpSpPr>
          <p:cNvPr id="28" name="그룹 29"/>
          <p:cNvGrpSpPr/>
          <p:nvPr/>
        </p:nvGrpSpPr>
        <p:grpSpPr>
          <a:xfrm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29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30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탐색하기</a:t>
              </a:r>
            </a:p>
          </p:txBody>
        </p:sp>
      </p:grpSp>
      <p:pic>
        <p:nvPicPr>
          <p:cNvPr id="41" name="그림 40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689196" y="1649414"/>
            <a:ext cx="4236300" cy="3897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38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11" name="사각형: 둥근 모서리 10"/>
            <p:cNvSpPr/>
            <p:nvPr/>
          </p:nvSpPr>
          <p:spPr>
            <a:xfrm>
              <a:off x="3574382" y="125754"/>
              <a:ext cx="5043235" cy="516806"/>
            </a:xfrm>
            <a:prstGeom prst="roundRect">
              <a:avLst>
                <a:gd name="adj" fmla="val 16667"/>
              </a:avLst>
            </a:prstGeom>
            <a:solidFill>
              <a:srgbClr val="2D3D5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375986" y="5546811"/>
            <a:ext cx="11440028" cy="652059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불이 켜지는 카드를 만들어 볼까요?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91262" y="178166"/>
            <a:ext cx="3609475" cy="411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100" b="0" i="0" u="none" strike="noStrike" kern="1200" cap="none" spc="0" normalizeH="0" baseline="0">
                <a:solidFill>
                  <a:srgbClr val="FFFFFF"/>
                </a:solidFill>
                <a:latin typeface="나눔스퀘어라운드 ExtraBold"/>
                <a:ea typeface="나눔스퀘어라운드 ExtraBold"/>
              </a:rPr>
              <a:t>1.</a:t>
            </a:r>
            <a:r>
              <a:rPr kumimoji="0" lang="ko-KR" altLang="en-US" sz="2100" b="0" i="0" u="none" strike="noStrike" kern="1200" cap="none" spc="0" normalizeH="0" baseline="0">
                <a:solidFill>
                  <a:srgbClr val="FFFFFF"/>
                </a:solidFill>
                <a:latin typeface="나눔스퀘어라운드 ExtraBold"/>
                <a:ea typeface="나눔스퀘어라운드 ExtraBold"/>
              </a:rPr>
              <a:t> 전기의 이용</a:t>
            </a:r>
          </a:p>
        </p:txBody>
      </p:sp>
      <p:grpSp>
        <p:nvGrpSpPr>
          <p:cNvPr id="28" name="그룹 29"/>
          <p:cNvGrpSpPr/>
          <p:nvPr/>
        </p:nvGrpSpPr>
        <p:grpSpPr>
          <a:xfrm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29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30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설계하기</a:t>
              </a:r>
            </a:p>
          </p:txBody>
        </p:sp>
      </p:grpSp>
      <p:pic>
        <p:nvPicPr>
          <p:cNvPr id="42" name="그림 41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2918399" y="1590762"/>
            <a:ext cx="6355201" cy="3956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9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11" name="사각형: 둥근 모서리 10"/>
            <p:cNvSpPr/>
            <p:nvPr/>
          </p:nvSpPr>
          <p:spPr>
            <a:xfrm>
              <a:off x="3574382" y="125754"/>
              <a:ext cx="5043235" cy="516806"/>
            </a:xfrm>
            <a:prstGeom prst="roundRect">
              <a:avLst>
                <a:gd name="adj" fmla="val 16667"/>
              </a:avLst>
            </a:prstGeom>
            <a:solidFill>
              <a:srgbClr val="2D3D5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375986" y="5546811"/>
            <a:ext cx="11440028" cy="652059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만들고 싶은 카드의 모양을 그림과 글로 나타내 봅시다</a:t>
            </a:r>
            <a:r>
              <a:rPr lang="en-US" altLang="ko-KR" sz="3700" spc="-200">
                <a:solidFill>
                  <a:srgbClr val="333300"/>
                </a:solidFill>
                <a:latin typeface="나눔스퀘어라운드 ExtraBold"/>
              </a:rPr>
              <a:t>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91262" y="178166"/>
            <a:ext cx="3609475" cy="411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100" b="0" i="0" u="none" strike="noStrike" kern="1200" cap="none" spc="0" normalizeH="0" baseline="0">
                <a:solidFill>
                  <a:srgbClr val="FFFFFF"/>
                </a:solidFill>
                <a:latin typeface="나눔스퀘어라운드 ExtraBold"/>
                <a:ea typeface="나눔스퀘어라운드 ExtraBold"/>
              </a:rPr>
              <a:t>1.</a:t>
            </a:r>
            <a:r>
              <a:rPr kumimoji="0" lang="ko-KR" altLang="en-US" sz="2100" b="0" i="0" u="none" strike="noStrike" kern="1200" cap="none" spc="0" normalizeH="0" baseline="0">
                <a:solidFill>
                  <a:srgbClr val="FFFFFF"/>
                </a:solidFill>
                <a:latin typeface="나눔스퀘어라운드 ExtraBold"/>
                <a:ea typeface="나눔스퀘어라운드 ExtraBold"/>
              </a:rPr>
              <a:t> 전기의 이용</a:t>
            </a:r>
          </a:p>
        </p:txBody>
      </p:sp>
      <p:grpSp>
        <p:nvGrpSpPr>
          <p:cNvPr id="28" name="그룹 29"/>
          <p:cNvGrpSpPr/>
          <p:nvPr/>
        </p:nvGrpSpPr>
        <p:grpSpPr>
          <a:xfrm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29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30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설계하기</a:t>
              </a:r>
            </a:p>
          </p:txBody>
        </p:sp>
      </p:grpSp>
      <p:pic>
        <p:nvPicPr>
          <p:cNvPr id="42" name="그림 41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2918399" y="1590762"/>
            <a:ext cx="6355201" cy="3956049"/>
          </a:xfrm>
          <a:prstGeom prst="rect">
            <a:avLst/>
          </a:prstGeom>
        </p:spPr>
      </p:pic>
      <p:sp>
        <p:nvSpPr>
          <p:cNvPr id="43" name="TextBox 15"/>
          <p:cNvSpPr txBox="1"/>
          <p:nvPr/>
        </p:nvSpPr>
        <p:spPr>
          <a:xfrm>
            <a:off x="8986646" y="1416978"/>
            <a:ext cx="3008963" cy="64804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700" b="0" i="0" u="none" strike="noStrike" kern="1200" cap="none" spc="-200" normalizeH="0" baseline="0">
                <a:solidFill>
                  <a:srgbClr val="275214"/>
                </a:solidFill>
                <a:latin typeface="나눔스퀘어라운드 ExtraBold"/>
              </a:rPr>
              <a:t>실험관찰 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275214"/>
                </a:solidFill>
                <a:latin typeface="나눔스퀘어라운드 ExtraBold"/>
              </a:rPr>
              <a:t>14</a:t>
            </a:r>
            <a:r>
              <a:rPr kumimoji="0" lang="ko-KR" altLang="en-US" sz="3700" b="0" i="0" u="none" strike="noStrike" kern="1200" cap="none" spc="-200" normalizeH="0" baseline="0">
                <a:solidFill>
                  <a:srgbClr val="275214"/>
                </a:solidFill>
                <a:latin typeface="나눔스퀘어라운드 ExtraBold"/>
              </a:rPr>
              <a:t>쪽</a:t>
            </a:r>
          </a:p>
        </p:txBody>
      </p:sp>
    </p:spTree>
    <p:extLst>
      <p:ext uri="{BB962C8B-B14F-4D97-AF65-F5344CB8AC3E}">
        <p14:creationId xmlns:p14="http://schemas.microsoft.com/office/powerpoint/2010/main" val="277983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335880" y="384157"/>
            <a:ext cx="11532270" cy="6298531"/>
          </a:xfrm>
          <a:prstGeom prst="rect">
            <a:avLst/>
          </a:prstGeom>
          <a:solidFill>
            <a:srgbClr val="F9FDDF"/>
          </a:solidFill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ko-KR" altLang="en-US"/>
              <a:t>♥</a:t>
            </a:r>
          </a:p>
        </p:txBody>
      </p:sp>
      <p:sp>
        <p:nvSpPr>
          <p:cNvPr id="11" name="사각형: 둥근 모서리 10"/>
          <p:cNvSpPr/>
          <p:nvPr/>
        </p:nvSpPr>
        <p:spPr>
          <a:xfrm>
            <a:off x="167689" y="125754"/>
            <a:ext cx="11856621" cy="395614"/>
          </a:xfrm>
          <a:prstGeom prst="roundRect">
            <a:avLst>
              <a:gd name="adj" fmla="val 16667"/>
            </a:avLst>
          </a:prstGeom>
          <a:solidFill>
            <a:srgbClr val="F4E5B2"/>
          </a:solidFill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사각형: 둥근 모서리 9"/>
          <p:cNvSpPr/>
          <p:nvPr/>
        </p:nvSpPr>
        <p:spPr>
          <a:xfrm>
            <a:off x="167689" y="6287074"/>
            <a:ext cx="11856621" cy="395614"/>
          </a:xfrm>
          <a:prstGeom prst="roundRect">
            <a:avLst>
              <a:gd name="adj" fmla="val 16667"/>
            </a:avLst>
          </a:prstGeom>
          <a:solidFill>
            <a:srgbClr val="F4E5B2"/>
          </a:solidFill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9" name="그룹 8"/>
          <p:cNvGrpSpPr/>
          <p:nvPr/>
        </p:nvGrpSpPr>
        <p:grpSpPr>
          <a:xfrm>
            <a:off x="3574382" y="125754"/>
            <a:ext cx="5043235" cy="516806"/>
            <a:chOff x="3734802" y="805263"/>
            <a:chExt cx="5043235" cy="516806"/>
          </a:xfrm>
        </p:grpSpPr>
        <p:sp>
          <p:nvSpPr>
            <p:cNvPr id="4" name="사각형: 둥근 모서리 3"/>
            <p:cNvSpPr/>
            <p:nvPr/>
          </p:nvSpPr>
          <p:spPr>
            <a:xfrm>
              <a:off x="3734802" y="805263"/>
              <a:ext cx="5043235" cy="516806"/>
            </a:xfrm>
            <a:prstGeom prst="roundRect">
              <a:avLst>
                <a:gd name="adj" fmla="val 16667"/>
              </a:avLst>
            </a:prstGeom>
            <a:solidFill>
              <a:srgbClr val="2D3D52"/>
            </a:solidFill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451682" y="857675"/>
              <a:ext cx="3609475" cy="4119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100">
                  <a:solidFill>
                    <a:schemeClr val="lt1"/>
                  </a:solidFill>
                  <a:latin typeface="나눔스퀘어라운드 ExtraBold"/>
                  <a:ea typeface="나눔스퀘어라운드 ExtraBold"/>
                </a:rPr>
                <a:t>♥ 즐거운 과학시간 ♥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8262019" y="4612655"/>
            <a:ext cx="3012576" cy="1062339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r">
              <a:spcBef>
                <a:spcPts val="0"/>
              </a:spcBef>
              <a:defRPr/>
            </a:pPr>
            <a:r>
              <a:rPr lang="ko-KR" altLang="en-US" sz="3200" spc="-300">
                <a:solidFill>
                  <a:schemeClr val="tx1"/>
                </a:solidFill>
                <a:latin typeface="나눔스퀘어라운드 ExtraBold"/>
              </a:rPr>
              <a:t>과학 </a:t>
            </a:r>
            <a:r>
              <a:rPr lang="en-US" altLang="ko-KR" sz="3200" spc="-300">
                <a:latin typeface="나눔스퀘어라운드 ExtraBold"/>
              </a:rPr>
              <a:t>24-27</a:t>
            </a:r>
            <a:r>
              <a:rPr lang="ko-KR" altLang="en-US" sz="3200" spc="-300">
                <a:solidFill>
                  <a:schemeClr val="tx1"/>
                </a:solidFill>
                <a:latin typeface="나눔스퀘어라운드 ExtraBold"/>
              </a:rPr>
              <a:t>쪽</a:t>
            </a:r>
          </a:p>
          <a:p>
            <a:pPr lvl="0" algn="r">
              <a:spcBef>
                <a:spcPts val="0"/>
              </a:spcBef>
              <a:defRPr/>
            </a:pPr>
            <a:r>
              <a:rPr lang="ko-KR" altLang="en-US" sz="3200" spc="-300">
                <a:solidFill>
                  <a:schemeClr val="tx1"/>
                </a:solidFill>
                <a:latin typeface="나눔스퀘어라운드 ExtraBold"/>
              </a:rPr>
              <a:t>실험관찰 </a:t>
            </a:r>
            <a:r>
              <a:rPr lang="en-US" altLang="ko-KR" sz="3200" spc="-300">
                <a:solidFill>
                  <a:schemeClr val="tx1"/>
                </a:solidFill>
                <a:latin typeface="나눔스퀘어라운드 ExtraBold"/>
              </a:rPr>
              <a:t>14-15</a:t>
            </a:r>
            <a:r>
              <a:rPr lang="ko-KR" altLang="en-US" sz="3200" spc="-300">
                <a:solidFill>
                  <a:schemeClr val="tx1"/>
                </a:solidFill>
                <a:latin typeface="나눔스퀘어라운드 ExtraBold"/>
              </a:rPr>
              <a:t>쪽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94408" y="994463"/>
            <a:ext cx="1092868" cy="36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ko-KR" altLang="en-US"/>
          </a:p>
        </p:txBody>
      </p:sp>
      <p:grpSp>
        <p:nvGrpSpPr>
          <p:cNvPr id="35" name="그룹 34"/>
          <p:cNvGrpSpPr/>
          <p:nvPr/>
        </p:nvGrpSpPr>
        <p:grpSpPr>
          <a:xfrm>
            <a:off x="9178705" y="642560"/>
            <a:ext cx="2456192" cy="595444"/>
            <a:chOff x="9178705" y="642560"/>
            <a:chExt cx="2456192" cy="595444"/>
          </a:xfrm>
        </p:grpSpPr>
        <p:pic>
          <p:nvPicPr>
            <p:cNvPr id="29" name="_x412420936" descr="EMB0000465c20ab"/>
            <p:cNvPicPr>
              <a:picLocks noChangeAspect="1" noChangeArrowheads="1"/>
            </p:cNvPicPr>
            <p:nvPr/>
          </p:nvPicPr>
          <p:blipFill rotWithShape="1">
            <a:blip r:embed="rId3"/>
            <a:srcRect/>
            <a:stretch>
              <a:fillRect/>
            </a:stretch>
          </p:blipFill>
          <p:spPr>
            <a:xfrm>
              <a:off x="10151648" y="795421"/>
              <a:ext cx="1483249" cy="268804"/>
            </a:xfrm>
            <a:prstGeom prst="rect">
              <a:avLst/>
            </a:prstGeom>
            <a:noFill/>
            <a:ln/>
          </p:spPr>
        </p:pic>
        <p:sp>
          <p:nvSpPr>
            <p:cNvPr id="30" name="TextBox 24"/>
            <p:cNvSpPr txBox="1"/>
            <p:nvPr/>
          </p:nvSpPr>
          <p:spPr>
            <a:xfrm>
              <a:off x="9774149" y="727013"/>
              <a:ext cx="377498" cy="40562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l" defTabSz="914400" rtl="0" eaLnBrk="1" latinLnBrk="1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None/>
                <a:defRPr/>
              </a:pPr>
              <a:r>
                <a:rPr kumimoji="0" lang="en-US" altLang="ko-KR" sz="1600" b="0" i="0" u="none" strike="noStrike" kern="1200" cap="none" spc="-180" normalizeH="0" baseline="0">
                  <a:solidFill>
                    <a:schemeClr val="dk1"/>
                  </a:solidFill>
                  <a:latin typeface="나눔스퀘어라운드 ExtraBold"/>
                </a:rPr>
                <a:t> x  </a:t>
              </a:r>
            </a:p>
          </p:txBody>
        </p:sp>
        <p:pic>
          <p:nvPicPr>
            <p:cNvPr id="34" name="그림 33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9178705" y="642560"/>
              <a:ext cx="595444" cy="595444"/>
            </a:xfrm>
            <a:prstGeom prst="rect">
              <a:avLst/>
            </a:prstGeom>
          </p:spPr>
        </p:pic>
      </p:grpSp>
      <p:sp>
        <p:nvSpPr>
          <p:cNvPr id="2" name="TextBox 21"/>
          <p:cNvSpPr txBox="1"/>
          <p:nvPr/>
        </p:nvSpPr>
        <p:spPr>
          <a:xfrm>
            <a:off x="977566" y="1256897"/>
            <a:ext cx="10583104" cy="1884448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1800" b="1" i="0" u="none" strike="noStrike" kern="1000" cap="none" spc="-200" normalizeH="0" baseline="0">
                <a:ln w="19050" cap="flat" cmpd="sng" algn="ctr">
                  <a:solidFill>
                    <a:srgbClr val="254F13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rgbClr val="FFFF00"/>
                </a:solidFill>
                <a:effectLst/>
                <a:latin typeface="배달의민족 주아"/>
                <a:ea typeface="배달의민족 주아"/>
              </a:rPr>
              <a:t>1.</a:t>
            </a:r>
            <a:r>
              <a:rPr kumimoji="0" lang="ko-KR" altLang="en-US" sz="11800" b="1" i="0" u="none" strike="noStrike" kern="1000" cap="none" spc="-200" normalizeH="0" baseline="0">
                <a:ln w="19050" cap="flat" cmpd="sng" algn="ctr">
                  <a:solidFill>
                    <a:srgbClr val="254F13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rgbClr val="FFFF00"/>
                </a:solidFill>
                <a:effectLst/>
                <a:latin typeface="배달의민족 주아"/>
                <a:ea typeface="배달의민족 주아"/>
              </a:rPr>
              <a:t> 전기의 이용</a:t>
            </a:r>
            <a:endParaRPr kumimoji="0" lang="ko-KR" altLang="en-US" sz="11800" b="1" i="0" u="none" strike="noStrike" kern="1000" cap="none" spc="-200" normalizeH="0" baseline="0">
              <a:solidFill>
                <a:srgbClr val="FFFF00"/>
              </a:solidFill>
              <a:latin typeface="배달의민족 주아"/>
              <a:ea typeface="배달의민족 주아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6233" y="3157373"/>
            <a:ext cx="10968664" cy="646331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600" spc="-300">
                <a:solidFill>
                  <a:srgbClr val="404040"/>
                </a:solidFill>
                <a:latin typeface="나눔스퀘어라운드 ExtraBold"/>
              </a:rPr>
              <a:t>불이 켜지는 카드 만들기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5" name="직사각형 4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" name="사각형: 둥근 모서리 6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9" name="사각형: 둥근 모서리 8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실험관찰 정리하기</a:t>
                </a: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0141618" y="125754"/>
            <a:ext cx="1781674" cy="40011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실험관찰 </a:t>
            </a:r>
            <a:r>
              <a:rPr lang="en-US" altLang="ko-KR" sz="2000" b="1">
                <a:solidFill>
                  <a:srgbClr val="595959"/>
                </a:solidFill>
                <a:effectLst/>
                <a:latin typeface="나눔스퀘어라운드 ExtraBold"/>
              </a:rPr>
              <a:t>14</a:t>
            </a: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쪽</a:t>
            </a:r>
            <a:endParaRPr lang="ko-KR" altLang="en-US" sz="2000" b="1">
              <a:solidFill>
                <a:srgbClr val="595959"/>
              </a:solidFill>
              <a:latin typeface="나눔스퀘어라운드 ExtraBold"/>
            </a:endParaRPr>
          </a:p>
        </p:txBody>
      </p:sp>
      <p:pic>
        <p:nvPicPr>
          <p:cNvPr id="57" name="그림 56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833562" y="743975"/>
            <a:ext cx="8308055" cy="5513950"/>
          </a:xfrm>
          <a:prstGeom prst="rect">
            <a:avLst/>
          </a:prstGeom>
        </p:spPr>
      </p:pic>
      <p:pic>
        <p:nvPicPr>
          <p:cNvPr id="58" name="그림 57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2390877" y="2527740"/>
            <a:ext cx="5239966" cy="3218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30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11" name="사각형: 둥근 모서리 10"/>
            <p:cNvSpPr/>
            <p:nvPr/>
          </p:nvSpPr>
          <p:spPr>
            <a:xfrm>
              <a:off x="3574382" y="125754"/>
              <a:ext cx="5043235" cy="516806"/>
            </a:xfrm>
            <a:prstGeom prst="roundRect">
              <a:avLst>
                <a:gd name="adj" fmla="val 16667"/>
              </a:avLst>
            </a:prstGeom>
            <a:solidFill>
              <a:srgbClr val="2D3D5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375986" y="5546811"/>
            <a:ext cx="11440028" cy="652059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카드에 불을 켜는 방법을 정해 봅시다</a:t>
            </a:r>
            <a:r>
              <a:rPr lang="en-US" altLang="ko-KR" sz="3700" spc="-200">
                <a:solidFill>
                  <a:srgbClr val="333300"/>
                </a:solidFill>
                <a:latin typeface="나눔스퀘어라운드 ExtraBold"/>
              </a:rPr>
              <a:t>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91262" y="178166"/>
            <a:ext cx="3609475" cy="411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100" b="0" i="0" u="none" strike="noStrike" kern="1200" cap="none" spc="0" normalizeH="0" baseline="0">
                <a:solidFill>
                  <a:srgbClr val="FFFFFF"/>
                </a:solidFill>
                <a:latin typeface="나눔스퀘어라운드 ExtraBold"/>
                <a:ea typeface="나눔스퀘어라운드 ExtraBold"/>
              </a:rPr>
              <a:t>1.</a:t>
            </a:r>
            <a:r>
              <a:rPr kumimoji="0" lang="ko-KR" altLang="en-US" sz="2100" b="0" i="0" u="none" strike="noStrike" kern="1200" cap="none" spc="0" normalizeH="0" baseline="0">
                <a:solidFill>
                  <a:srgbClr val="FFFFFF"/>
                </a:solidFill>
                <a:latin typeface="나눔스퀘어라운드 ExtraBold"/>
                <a:ea typeface="나눔스퀘어라운드 ExtraBold"/>
              </a:rPr>
              <a:t> 전기의 이용</a:t>
            </a:r>
          </a:p>
        </p:txBody>
      </p:sp>
      <p:grpSp>
        <p:nvGrpSpPr>
          <p:cNvPr id="28" name="그룹 29"/>
          <p:cNvGrpSpPr/>
          <p:nvPr/>
        </p:nvGrpSpPr>
        <p:grpSpPr>
          <a:xfrm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29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30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설계하기</a:t>
              </a:r>
            </a:p>
          </p:txBody>
        </p:sp>
      </p:grpSp>
      <p:pic>
        <p:nvPicPr>
          <p:cNvPr id="42" name="그림 41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2918399" y="1590762"/>
            <a:ext cx="6355201" cy="3956049"/>
          </a:xfrm>
          <a:prstGeom prst="rect">
            <a:avLst/>
          </a:prstGeom>
        </p:spPr>
      </p:pic>
      <p:sp>
        <p:nvSpPr>
          <p:cNvPr id="43" name="TextBox 15"/>
          <p:cNvSpPr txBox="1"/>
          <p:nvPr/>
        </p:nvSpPr>
        <p:spPr>
          <a:xfrm>
            <a:off x="8986646" y="1416978"/>
            <a:ext cx="3008963" cy="64804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700" b="0" i="0" u="none" strike="noStrike" kern="1200" cap="none" spc="-200" normalizeH="0" baseline="0">
                <a:solidFill>
                  <a:srgbClr val="275214"/>
                </a:solidFill>
                <a:latin typeface="나눔스퀘어라운드 ExtraBold"/>
              </a:rPr>
              <a:t>실험관찰 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275214"/>
                </a:solidFill>
                <a:latin typeface="나눔스퀘어라운드 ExtraBold"/>
              </a:rPr>
              <a:t>14</a:t>
            </a:r>
            <a:r>
              <a:rPr kumimoji="0" lang="ko-KR" altLang="en-US" sz="3700" b="0" i="0" u="none" strike="noStrike" kern="1200" cap="none" spc="-200" normalizeH="0" baseline="0">
                <a:solidFill>
                  <a:srgbClr val="275214"/>
                </a:solidFill>
                <a:latin typeface="나눔스퀘어라운드 ExtraBold"/>
              </a:rPr>
              <a:t>쪽</a:t>
            </a:r>
          </a:p>
        </p:txBody>
      </p:sp>
    </p:spTree>
    <p:extLst>
      <p:ext uri="{BB962C8B-B14F-4D97-AF65-F5344CB8AC3E}">
        <p14:creationId xmlns:p14="http://schemas.microsoft.com/office/powerpoint/2010/main" val="91515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5" name="직사각형 4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" name="사각형: 둥근 모서리 6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9" name="사각형: 둥근 모서리 8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실험관찰 정리하기</a:t>
                </a: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0141618" y="125754"/>
            <a:ext cx="1781674" cy="40011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실험관찰 </a:t>
            </a:r>
            <a:r>
              <a:rPr lang="en-US" altLang="ko-KR" sz="2000" b="1">
                <a:solidFill>
                  <a:srgbClr val="595959"/>
                </a:solidFill>
                <a:effectLst/>
                <a:latin typeface="나눔스퀘어라운드 ExtraBold"/>
              </a:rPr>
              <a:t>14</a:t>
            </a: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쪽</a:t>
            </a:r>
            <a:endParaRPr lang="ko-KR" altLang="en-US" sz="2000" b="1">
              <a:solidFill>
                <a:srgbClr val="595959"/>
              </a:solidFill>
              <a:latin typeface="나눔스퀘어라운드 ExtraBold"/>
            </a:endParaRPr>
          </a:p>
        </p:txBody>
      </p:sp>
      <p:pic>
        <p:nvPicPr>
          <p:cNvPr id="57" name="그림 56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76275" y="1417638"/>
            <a:ext cx="10839450" cy="3114675"/>
          </a:xfrm>
          <a:prstGeom prst="rect">
            <a:avLst/>
          </a:prstGeom>
        </p:spPr>
      </p:pic>
      <p:sp>
        <p:nvSpPr>
          <p:cNvPr id="58" name="TextBox 80"/>
          <p:cNvSpPr txBox="1"/>
          <p:nvPr/>
        </p:nvSpPr>
        <p:spPr>
          <a:xfrm>
            <a:off x="3330294" y="2383959"/>
            <a:ext cx="8592998" cy="591016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algn="l" defTabSz="914400" rtl="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700" b="0" i="0" u="none" strike="noStrike" kern="1200" cap="none" spc="-200" normalizeH="0" baseline="0">
                <a:solidFill>
                  <a:srgbClr val="FF0000"/>
                </a:solidFill>
                <a:latin typeface="나눔스퀘어라운드 ExtraBold"/>
              </a:rPr>
              <a:t>카드를 펼쳤을 때 불이 켜지게 할 것이다.</a:t>
            </a:r>
          </a:p>
        </p:txBody>
      </p:sp>
    </p:spTree>
    <p:extLst>
      <p:ext uri="{BB962C8B-B14F-4D97-AF65-F5344CB8AC3E}">
        <p14:creationId xmlns:p14="http://schemas.microsoft.com/office/powerpoint/2010/main" val="3576556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11" name="사각형: 둥근 모서리 10"/>
            <p:cNvSpPr/>
            <p:nvPr/>
          </p:nvSpPr>
          <p:spPr>
            <a:xfrm>
              <a:off x="3574382" y="125754"/>
              <a:ext cx="5043235" cy="516806"/>
            </a:xfrm>
            <a:prstGeom prst="roundRect">
              <a:avLst>
                <a:gd name="adj" fmla="val 16667"/>
              </a:avLst>
            </a:prstGeom>
            <a:solidFill>
              <a:srgbClr val="2D3D5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84281" y="5050295"/>
            <a:ext cx="11440028" cy="1214034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만들고 싶은 카드 그림 위에 전기 회로를 그려</a:t>
            </a:r>
          </a:p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불이 켜지는 카드를 만들어 봅시다</a:t>
            </a:r>
            <a:r>
              <a:rPr lang="en-US" altLang="ko-KR" sz="3700" spc="-200">
                <a:solidFill>
                  <a:srgbClr val="333300"/>
                </a:solidFill>
                <a:latin typeface="나눔스퀘어라운드 ExtraBold"/>
              </a:rPr>
              <a:t>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91262" y="178166"/>
            <a:ext cx="3609475" cy="411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100" b="0" i="0" u="none" strike="noStrike" kern="1200" cap="none" spc="0" normalizeH="0" baseline="0">
                <a:solidFill>
                  <a:srgbClr val="FFFFFF"/>
                </a:solidFill>
                <a:latin typeface="나눔스퀘어라운드 ExtraBold"/>
                <a:ea typeface="나눔스퀘어라운드 ExtraBold"/>
              </a:rPr>
              <a:t>1.</a:t>
            </a:r>
            <a:r>
              <a:rPr kumimoji="0" lang="ko-KR" altLang="en-US" sz="2100" b="0" i="0" u="none" strike="noStrike" kern="1200" cap="none" spc="0" normalizeH="0" baseline="0">
                <a:solidFill>
                  <a:srgbClr val="FFFFFF"/>
                </a:solidFill>
                <a:latin typeface="나눔스퀘어라운드 ExtraBold"/>
                <a:ea typeface="나눔스퀘어라운드 ExtraBold"/>
              </a:rPr>
              <a:t> 전기의 이용</a:t>
            </a:r>
          </a:p>
        </p:txBody>
      </p:sp>
      <p:grpSp>
        <p:nvGrpSpPr>
          <p:cNvPr id="28" name="그룹 29"/>
          <p:cNvGrpSpPr/>
          <p:nvPr/>
        </p:nvGrpSpPr>
        <p:grpSpPr>
          <a:xfrm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29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30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설계하기</a:t>
              </a:r>
            </a:p>
          </p:txBody>
        </p:sp>
      </p:grpSp>
      <p:pic>
        <p:nvPicPr>
          <p:cNvPr id="44" name="그림 4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162300" y="1438275"/>
            <a:ext cx="5322977" cy="3612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07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11" name="사각형: 둥근 모서리 10"/>
            <p:cNvSpPr/>
            <p:nvPr/>
          </p:nvSpPr>
          <p:spPr>
            <a:xfrm>
              <a:off x="3574382" y="125754"/>
              <a:ext cx="5043235" cy="516806"/>
            </a:xfrm>
            <a:prstGeom prst="roundRect">
              <a:avLst>
                <a:gd name="adj" fmla="val 16667"/>
              </a:avLst>
            </a:prstGeom>
            <a:solidFill>
              <a:srgbClr val="2D3D5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84281" y="5394817"/>
            <a:ext cx="11440029" cy="653275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카드에 불이 켜지는지 확인하고 문제점을 찾아 개선해 봅시다.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91262" y="178166"/>
            <a:ext cx="3609475" cy="411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100" b="0" i="0" u="none" strike="noStrike" kern="1200" cap="none" spc="0" normalizeH="0" baseline="0">
                <a:solidFill>
                  <a:srgbClr val="FFFFFF"/>
                </a:solidFill>
                <a:latin typeface="나눔스퀘어라운드 ExtraBold"/>
                <a:ea typeface="나눔스퀘어라운드 ExtraBold"/>
              </a:rPr>
              <a:t>1.</a:t>
            </a:r>
            <a:r>
              <a:rPr kumimoji="0" lang="ko-KR" altLang="en-US" sz="2100" b="0" i="0" u="none" strike="noStrike" kern="1200" cap="none" spc="0" normalizeH="0" baseline="0">
                <a:solidFill>
                  <a:srgbClr val="FFFFFF"/>
                </a:solidFill>
                <a:latin typeface="나눔스퀘어라운드 ExtraBold"/>
                <a:ea typeface="나눔스퀘어라운드 ExtraBold"/>
              </a:rPr>
              <a:t> 전기의 이용</a:t>
            </a:r>
          </a:p>
        </p:txBody>
      </p:sp>
      <p:grpSp>
        <p:nvGrpSpPr>
          <p:cNvPr id="28" name="그룹 29"/>
          <p:cNvGrpSpPr/>
          <p:nvPr/>
        </p:nvGrpSpPr>
        <p:grpSpPr>
          <a:xfrm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29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30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설계하기</a:t>
              </a:r>
            </a:p>
          </p:txBody>
        </p:sp>
      </p:grpSp>
      <p:pic>
        <p:nvPicPr>
          <p:cNvPr id="44" name="그림 4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162300" y="1438275"/>
            <a:ext cx="5322977" cy="3612020"/>
          </a:xfrm>
          <a:prstGeom prst="rect">
            <a:avLst/>
          </a:prstGeom>
        </p:spPr>
      </p:pic>
      <p:sp>
        <p:nvSpPr>
          <p:cNvPr id="45" name="TextBox 15"/>
          <p:cNvSpPr txBox="1"/>
          <p:nvPr/>
        </p:nvSpPr>
        <p:spPr>
          <a:xfrm>
            <a:off x="8986646" y="1416978"/>
            <a:ext cx="3008963" cy="64804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700" b="0" i="0" u="none" strike="noStrike" kern="1200" cap="none" spc="-200" normalizeH="0" baseline="0">
                <a:solidFill>
                  <a:srgbClr val="275214"/>
                </a:solidFill>
                <a:latin typeface="나눔스퀘어라운드 ExtraBold"/>
              </a:rPr>
              <a:t>실험관찰 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275214"/>
                </a:solidFill>
                <a:latin typeface="나눔스퀘어라운드 ExtraBold"/>
              </a:rPr>
              <a:t>15</a:t>
            </a:r>
            <a:r>
              <a:rPr kumimoji="0" lang="ko-KR" altLang="en-US" sz="3700" b="0" i="0" u="none" strike="noStrike" kern="1200" cap="none" spc="-200" normalizeH="0" baseline="0">
                <a:solidFill>
                  <a:srgbClr val="275214"/>
                </a:solidFill>
                <a:latin typeface="나눔스퀘어라운드 ExtraBold"/>
              </a:rPr>
              <a:t>쪽</a:t>
            </a:r>
          </a:p>
        </p:txBody>
      </p:sp>
    </p:spTree>
    <p:extLst>
      <p:ext uri="{BB962C8B-B14F-4D97-AF65-F5344CB8AC3E}">
        <p14:creationId xmlns:p14="http://schemas.microsoft.com/office/powerpoint/2010/main" val="51477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5" name="직사각형 4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" name="사각형: 둥근 모서리 6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9" name="사각형: 둥근 모서리 8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실험관찰 정리하기</a:t>
                </a: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0141618" y="125754"/>
            <a:ext cx="1781674" cy="40011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실험관찰 </a:t>
            </a:r>
            <a:r>
              <a:rPr lang="en-US" altLang="ko-KR" sz="2000" b="1">
                <a:solidFill>
                  <a:srgbClr val="595959"/>
                </a:solidFill>
                <a:effectLst/>
                <a:latin typeface="나눔스퀘어라운드 ExtraBold"/>
              </a:rPr>
              <a:t>15</a:t>
            </a: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쪽</a:t>
            </a:r>
            <a:endParaRPr lang="ko-KR" altLang="en-US" sz="2000" b="1">
              <a:solidFill>
                <a:srgbClr val="595959"/>
              </a:solidFill>
              <a:latin typeface="나눔스퀘어라운드 ExtraBold"/>
            </a:endParaRPr>
          </a:p>
        </p:txBody>
      </p:sp>
      <p:pic>
        <p:nvPicPr>
          <p:cNvPr id="57" name="그림 56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148978" y="846138"/>
            <a:ext cx="9488724" cy="5290273"/>
          </a:xfrm>
          <a:prstGeom prst="rect">
            <a:avLst/>
          </a:prstGeom>
        </p:spPr>
      </p:pic>
      <p:sp>
        <p:nvSpPr>
          <p:cNvPr id="58" name="TextBox 80"/>
          <p:cNvSpPr txBox="1"/>
          <p:nvPr/>
        </p:nvSpPr>
        <p:spPr>
          <a:xfrm>
            <a:off x="1810347" y="2069836"/>
            <a:ext cx="3637973" cy="1109609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algn="l" defTabSz="914400" rtl="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700" b="0" i="0" u="none" strike="noStrike" kern="1200" cap="none" spc="-200" normalizeH="0" baseline="0">
                <a:solidFill>
                  <a:srgbClr val="FF0000"/>
                </a:solidFill>
                <a:latin typeface="나눔스퀘어라운드 ExtraBold"/>
              </a:rPr>
              <a:t>전구에 불이 켜지지 않는다.</a:t>
            </a:r>
          </a:p>
        </p:txBody>
      </p:sp>
      <p:sp>
        <p:nvSpPr>
          <p:cNvPr id="59" name="TextBox 80"/>
          <p:cNvSpPr txBox="1"/>
          <p:nvPr/>
        </p:nvSpPr>
        <p:spPr>
          <a:xfrm>
            <a:off x="6503644" y="2009038"/>
            <a:ext cx="3637974" cy="110373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algn="l" defTabSz="914400" rtl="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700" b="0" i="0" u="none" strike="noStrike" kern="1200" cap="none" spc="-200" normalizeH="0" baseline="0">
                <a:solidFill>
                  <a:srgbClr val="FF0000"/>
                </a:solidFill>
                <a:latin typeface="나눔스퀘어라운드 ExtraBold"/>
              </a:rPr>
              <a:t>전지를 반대로 연결해 본다.</a:t>
            </a:r>
          </a:p>
        </p:txBody>
      </p:sp>
      <p:sp>
        <p:nvSpPr>
          <p:cNvPr id="60" name="TextBox 80"/>
          <p:cNvSpPr txBox="1"/>
          <p:nvPr/>
        </p:nvSpPr>
        <p:spPr>
          <a:xfrm>
            <a:off x="6503643" y="3179445"/>
            <a:ext cx="3769704" cy="1609725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algn="l" defTabSz="914400" rtl="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700" b="0" i="0" u="none" strike="noStrike" kern="1200" cap="none" spc="-200" normalizeH="0" baseline="0">
                <a:solidFill>
                  <a:srgbClr val="FF0000"/>
                </a:solidFill>
                <a:latin typeface="나눔스퀘어라운드 ExtraBold"/>
              </a:rPr>
              <a:t>구리 테이프가 끊어진 곳은 없는지 확인</a:t>
            </a:r>
          </a:p>
          <a:p>
            <a:pPr marL="0" lvl="0" indent="0" algn="l" defTabSz="914400" rtl="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700" b="0" i="0" u="none" strike="noStrike" kern="1200" cap="none" spc="-200" normalizeH="0" baseline="0">
                <a:solidFill>
                  <a:srgbClr val="FF0000"/>
                </a:solidFill>
                <a:latin typeface="나눔스퀘어라운드 ExtraBold"/>
              </a:rPr>
              <a:t>한다.</a:t>
            </a:r>
          </a:p>
        </p:txBody>
      </p:sp>
    </p:spTree>
    <p:extLst>
      <p:ext uri="{BB962C8B-B14F-4D97-AF65-F5344CB8AC3E}">
        <p14:creationId xmlns:p14="http://schemas.microsoft.com/office/powerpoint/2010/main" val="6054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1" animBg="1"/>
      <p:bldP spid="60" grpId="2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11" name="사각형: 둥근 모서리 10"/>
            <p:cNvSpPr/>
            <p:nvPr/>
          </p:nvSpPr>
          <p:spPr>
            <a:xfrm>
              <a:off x="3574382" y="125754"/>
              <a:ext cx="5043235" cy="516806"/>
            </a:xfrm>
            <a:prstGeom prst="roundRect">
              <a:avLst>
                <a:gd name="adj" fmla="val 16667"/>
              </a:avLst>
            </a:prstGeom>
            <a:solidFill>
              <a:srgbClr val="2D3D5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84281" y="5394817"/>
            <a:ext cx="11440029" cy="653275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내가 만든 카드의 잘된 점과 개선할 점을 이야기해 봅시다.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91262" y="178166"/>
            <a:ext cx="3609475" cy="411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100" b="0" i="0" u="none" strike="noStrike" kern="1200" cap="none" spc="0" normalizeH="0" baseline="0">
                <a:solidFill>
                  <a:srgbClr val="FFFFFF"/>
                </a:solidFill>
                <a:latin typeface="나눔스퀘어라운드 ExtraBold"/>
                <a:ea typeface="나눔스퀘어라운드 ExtraBold"/>
              </a:rPr>
              <a:t>1.</a:t>
            </a:r>
            <a:r>
              <a:rPr kumimoji="0" lang="ko-KR" altLang="en-US" sz="2100" b="0" i="0" u="none" strike="noStrike" kern="1200" cap="none" spc="0" normalizeH="0" baseline="0">
                <a:solidFill>
                  <a:srgbClr val="FFFFFF"/>
                </a:solidFill>
                <a:latin typeface="나눔스퀘어라운드 ExtraBold"/>
                <a:ea typeface="나눔스퀘어라운드 ExtraBold"/>
              </a:rPr>
              <a:t> 전기의 이용</a:t>
            </a:r>
          </a:p>
        </p:txBody>
      </p:sp>
      <p:grpSp>
        <p:nvGrpSpPr>
          <p:cNvPr id="28" name="그룹 29"/>
          <p:cNvGrpSpPr/>
          <p:nvPr/>
        </p:nvGrpSpPr>
        <p:grpSpPr>
          <a:xfrm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29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30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평가하기</a:t>
              </a:r>
            </a:p>
          </p:txBody>
        </p:sp>
      </p:grpSp>
      <p:pic>
        <p:nvPicPr>
          <p:cNvPr id="44" name="그림 4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162300" y="1438275"/>
            <a:ext cx="5322977" cy="3612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766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11" name="사각형: 둥근 모서리 10"/>
            <p:cNvSpPr/>
            <p:nvPr/>
          </p:nvSpPr>
          <p:spPr>
            <a:xfrm>
              <a:off x="3574382" y="125754"/>
              <a:ext cx="5043235" cy="516806"/>
            </a:xfrm>
            <a:prstGeom prst="roundRect">
              <a:avLst>
                <a:gd name="adj" fmla="val 16667"/>
              </a:avLst>
            </a:prstGeom>
            <a:solidFill>
              <a:srgbClr val="2D3D5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84281" y="5394817"/>
            <a:ext cx="11440029" cy="653275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친구가 만든 카드를 칭찬해 봅시다.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91262" y="178166"/>
            <a:ext cx="3609475" cy="411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100" b="0" i="0" u="none" strike="noStrike" kern="1200" cap="none" spc="0" normalizeH="0" baseline="0">
                <a:solidFill>
                  <a:srgbClr val="FFFFFF"/>
                </a:solidFill>
                <a:latin typeface="나눔스퀘어라운드 ExtraBold"/>
                <a:ea typeface="나눔스퀘어라운드 ExtraBold"/>
              </a:rPr>
              <a:t>1.</a:t>
            </a:r>
            <a:r>
              <a:rPr kumimoji="0" lang="ko-KR" altLang="en-US" sz="2100" b="0" i="0" u="none" strike="noStrike" kern="1200" cap="none" spc="0" normalizeH="0" baseline="0">
                <a:solidFill>
                  <a:srgbClr val="FFFFFF"/>
                </a:solidFill>
                <a:latin typeface="나눔스퀘어라운드 ExtraBold"/>
                <a:ea typeface="나눔스퀘어라운드 ExtraBold"/>
              </a:rPr>
              <a:t> 전기의 이용</a:t>
            </a:r>
          </a:p>
        </p:txBody>
      </p:sp>
      <p:grpSp>
        <p:nvGrpSpPr>
          <p:cNvPr id="28" name="그룹 29"/>
          <p:cNvGrpSpPr/>
          <p:nvPr/>
        </p:nvGrpSpPr>
        <p:grpSpPr>
          <a:xfrm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29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30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평가하기</a:t>
              </a:r>
            </a:p>
          </p:txBody>
        </p:sp>
      </p:grpSp>
      <p:pic>
        <p:nvPicPr>
          <p:cNvPr id="44" name="그림 4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162300" y="1438275"/>
            <a:ext cx="5322977" cy="3612020"/>
          </a:xfrm>
          <a:prstGeom prst="rect">
            <a:avLst/>
          </a:prstGeom>
        </p:spPr>
      </p:pic>
      <p:sp>
        <p:nvSpPr>
          <p:cNvPr id="45" name="TextBox 15"/>
          <p:cNvSpPr txBox="1"/>
          <p:nvPr/>
        </p:nvSpPr>
        <p:spPr>
          <a:xfrm>
            <a:off x="8986646" y="1416978"/>
            <a:ext cx="3008963" cy="64804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700" b="0" i="0" u="none" strike="noStrike" kern="1200" cap="none" spc="-200" normalizeH="0" baseline="0">
                <a:solidFill>
                  <a:srgbClr val="275214"/>
                </a:solidFill>
                <a:latin typeface="나눔스퀘어라운드 ExtraBold"/>
              </a:rPr>
              <a:t>실험관찰 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275214"/>
                </a:solidFill>
                <a:latin typeface="나눔스퀘어라운드 ExtraBold"/>
              </a:rPr>
              <a:t>15</a:t>
            </a:r>
            <a:r>
              <a:rPr kumimoji="0" lang="ko-KR" altLang="en-US" sz="3700" b="0" i="0" u="none" strike="noStrike" kern="1200" cap="none" spc="-200" normalizeH="0" baseline="0">
                <a:solidFill>
                  <a:srgbClr val="275214"/>
                </a:solidFill>
                <a:latin typeface="나눔스퀘어라운드 ExtraBold"/>
              </a:rPr>
              <a:t>쪽</a:t>
            </a:r>
          </a:p>
        </p:txBody>
      </p:sp>
    </p:spTree>
    <p:extLst>
      <p:ext uri="{BB962C8B-B14F-4D97-AF65-F5344CB8AC3E}">
        <p14:creationId xmlns:p14="http://schemas.microsoft.com/office/powerpoint/2010/main" val="64066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5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5" name="직사각형 4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" name="사각형: 둥근 모서리 6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9" name="사각형: 둥근 모서리 8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실험관찰 정리하기</a:t>
                </a: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0141618" y="125754"/>
            <a:ext cx="1781674" cy="40011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실험관찰 </a:t>
            </a:r>
            <a:r>
              <a:rPr lang="en-US" altLang="ko-KR" sz="2000" b="1">
                <a:solidFill>
                  <a:srgbClr val="595959"/>
                </a:solidFill>
                <a:effectLst/>
                <a:latin typeface="나눔스퀘어라운드 ExtraBold"/>
              </a:rPr>
              <a:t>15</a:t>
            </a: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쪽</a:t>
            </a:r>
            <a:endParaRPr lang="ko-KR" altLang="en-US" sz="2000" b="1">
              <a:solidFill>
                <a:srgbClr val="595959"/>
              </a:solidFill>
              <a:latin typeface="나눔스퀘어라운드 ExtraBold"/>
            </a:endParaRPr>
          </a:p>
        </p:txBody>
      </p:sp>
      <p:pic>
        <p:nvPicPr>
          <p:cNvPr id="57" name="그림 56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454694" y="846138"/>
            <a:ext cx="10999383" cy="4585780"/>
          </a:xfrm>
          <a:prstGeom prst="rect">
            <a:avLst/>
          </a:prstGeom>
        </p:spPr>
      </p:pic>
      <p:sp>
        <p:nvSpPr>
          <p:cNvPr id="58" name="TextBox 80"/>
          <p:cNvSpPr txBox="1"/>
          <p:nvPr/>
        </p:nvSpPr>
        <p:spPr>
          <a:xfrm>
            <a:off x="3924510" y="1819457"/>
            <a:ext cx="7998782" cy="1609543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algn="l" defTabSz="914400" rtl="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700" b="0" i="0" u="none" strike="noStrike" kern="1200" cap="none" spc="-200" normalizeH="0" baseline="0">
                <a:solidFill>
                  <a:srgbClr val="FF0000"/>
                </a:solidFill>
                <a:latin typeface="나눔스퀘어라운드 ExtraBold"/>
              </a:rPr>
              <a:t> 입체 모양일 때는 전기 회로가 끊어지도록, 납작한 모양일 때는 전기 회로가 연결되도록 만들었다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FF0000"/>
                </a:solidFill>
                <a:latin typeface="나눔스퀘어라운드 ExtraBold"/>
              </a:rPr>
              <a:t>.</a:t>
            </a:r>
          </a:p>
        </p:txBody>
      </p:sp>
      <p:sp>
        <p:nvSpPr>
          <p:cNvPr id="59" name="TextBox 80"/>
          <p:cNvSpPr txBox="1"/>
          <p:nvPr/>
        </p:nvSpPr>
        <p:spPr>
          <a:xfrm>
            <a:off x="3924511" y="3429000"/>
            <a:ext cx="7998781" cy="596127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algn="l" defTabSz="914400" rtl="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700" b="0" i="0" u="none" strike="noStrike" kern="1200" cap="none" spc="-200" normalizeH="0" baseline="0">
                <a:solidFill>
                  <a:srgbClr val="FF0000"/>
                </a:solidFill>
                <a:latin typeface="나눔스퀘어라운드 ExtraBold"/>
              </a:rPr>
              <a:t>  구리 테이프를 더 길게 붙인다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FF0000"/>
                </a:solidFill>
                <a:latin typeface="나눔스퀘어라운드 ExtraBold"/>
              </a:rPr>
              <a:t>.</a:t>
            </a:r>
          </a:p>
        </p:txBody>
      </p:sp>
      <p:sp>
        <p:nvSpPr>
          <p:cNvPr id="60" name="TextBox 80"/>
          <p:cNvSpPr txBox="1"/>
          <p:nvPr/>
        </p:nvSpPr>
        <p:spPr>
          <a:xfrm>
            <a:off x="2860547" y="4665222"/>
            <a:ext cx="8171907" cy="1105023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algn="l" defTabSz="914400" rtl="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700" b="0" i="0" u="none" strike="noStrike" kern="1200" cap="none" spc="-200" normalizeH="0" baseline="0">
                <a:solidFill>
                  <a:srgbClr val="FF0000"/>
                </a:solidFill>
                <a:latin typeface="나눔스퀘어라운드 ExtraBold"/>
              </a:rPr>
              <a:t>  카드의 끝부분을 손으로 누르면 전기 회로가 연결되어 간단한 조작으로도 불이 켜진다.</a:t>
            </a:r>
          </a:p>
        </p:txBody>
      </p:sp>
    </p:spTree>
    <p:extLst>
      <p:ext uri="{BB962C8B-B14F-4D97-AF65-F5344CB8AC3E}">
        <p14:creationId xmlns:p14="http://schemas.microsoft.com/office/powerpoint/2010/main" val="32059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1" animBg="1"/>
      <p:bldP spid="60" grpId="2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전기의 이용</a:t>
                </a:r>
              </a:p>
            </p:txBody>
          </p:sp>
        </p:grpSp>
      </p:grpSp>
      <p:pic>
        <p:nvPicPr>
          <p:cNvPr id="41" name="그림 40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096000" y="3429000"/>
            <a:ext cx="0" cy="0"/>
          </a:xfrm>
          <a:prstGeom prst="rect">
            <a:avLst/>
          </a:prstGeom>
        </p:spPr>
      </p:pic>
      <p:pic>
        <p:nvPicPr>
          <p:cNvPr id="51" name="그림 50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248400" y="3581400"/>
            <a:ext cx="0" cy="0"/>
          </a:xfrm>
          <a:prstGeom prst="rect">
            <a:avLst/>
          </a:prstGeom>
        </p:spPr>
      </p:pic>
      <p:pic>
        <p:nvPicPr>
          <p:cNvPr id="63" name="그림 62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6400800" y="3733800"/>
            <a:ext cx="0" cy="0"/>
          </a:xfrm>
          <a:prstGeom prst="rect">
            <a:avLst/>
          </a:prstGeom>
        </p:spPr>
      </p:pic>
      <p:pic>
        <p:nvPicPr>
          <p:cNvPr id="66" name="그림 65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6553200" y="3886200"/>
            <a:ext cx="0" cy="0"/>
          </a:xfrm>
          <a:prstGeom prst="rect">
            <a:avLst/>
          </a:prstGeom>
        </p:spPr>
      </p:pic>
      <p:grpSp>
        <p:nvGrpSpPr>
          <p:cNvPr id="80" name="그룹 79"/>
          <p:cNvGrpSpPr/>
          <p:nvPr/>
        </p:nvGrpSpPr>
        <p:grpSpPr>
          <a:xfrm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81" name="직사각형 8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차시 예고</a:t>
              </a:r>
            </a:p>
          </p:txBody>
        </p:sp>
      </p:grpSp>
      <p:pic>
        <p:nvPicPr>
          <p:cNvPr id="93" name="그림 92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1924050" y="1714500"/>
            <a:ext cx="83439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609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그룹 9"/>
          <p:cNvGrpSpPr/>
          <p:nvPr/>
        </p:nvGrpSpPr>
        <p:grpSpPr>
          <a:xfrm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4" name="직사각형 3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9FDDF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5" name="사각형: 둥근 모서리 4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7" name="그룹 6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8" name="사각형: 둥근 모서리 7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학습안내</a:t>
                </a:r>
              </a:p>
            </p:txBody>
          </p:sp>
        </p:grpSp>
      </p:grpSp>
      <p:sp>
        <p:nvSpPr>
          <p:cNvPr id="15" name="사각형: 둥근 모서리 14"/>
          <p:cNvSpPr/>
          <p:nvPr/>
        </p:nvSpPr>
        <p:spPr>
          <a:xfrm>
            <a:off x="1236997" y="3579394"/>
            <a:ext cx="10057651" cy="992605"/>
          </a:xfrm>
          <a:prstGeom prst="roundRect">
            <a:avLst>
              <a:gd name="adj" fmla="val 16667"/>
            </a:avLst>
          </a:prstGeom>
          <a:noFill/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사각형: 둥근 모서리 15"/>
          <p:cNvSpPr/>
          <p:nvPr/>
        </p:nvSpPr>
        <p:spPr>
          <a:xfrm>
            <a:off x="1236997" y="4802605"/>
            <a:ext cx="10057651" cy="992605"/>
          </a:xfrm>
          <a:prstGeom prst="roundRect">
            <a:avLst>
              <a:gd name="adj" fmla="val 16667"/>
            </a:avLst>
          </a:prstGeom>
          <a:noFill/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977566" y="3840079"/>
            <a:ext cx="511342" cy="358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ko-KR" altLang="en-US"/>
          </a:p>
        </p:txBody>
      </p:sp>
      <p:grpSp>
        <p:nvGrpSpPr>
          <p:cNvPr id="44" name="그룹 43"/>
          <p:cNvGrpSpPr/>
          <p:nvPr/>
        </p:nvGrpSpPr>
        <p:grpSpPr>
          <a:xfrm>
            <a:off x="736934" y="3579394"/>
            <a:ext cx="1000125" cy="992607"/>
            <a:chOff x="736934" y="3579394"/>
            <a:chExt cx="1000125" cy="992607"/>
          </a:xfrm>
        </p:grpSpPr>
        <p:sp>
          <p:nvSpPr>
            <p:cNvPr id="13" name="타원 12"/>
            <p:cNvSpPr/>
            <p:nvPr/>
          </p:nvSpPr>
          <p:spPr>
            <a:xfrm>
              <a:off x="736934" y="3579394"/>
              <a:ext cx="1000125" cy="992605"/>
            </a:xfrm>
            <a:prstGeom prst="ellipse">
              <a:avLst/>
            </a:prstGeom>
            <a:solidFill>
              <a:srgbClr val="FFF7CC"/>
            </a:solidFill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88482" y="3662312"/>
              <a:ext cx="244127" cy="9096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5400">
                  <a:ln w="19050" cap="flat" cmpd="sng" algn="ctr">
                    <a:solidFill>
                      <a:srgbClr val="808080"/>
                    </a:solidFill>
                    <a:prstDash val="solid"/>
                    <a:round/>
                    <a:headEnd w="med" len="med"/>
                    <a:tailEnd w="med" len="med"/>
                  </a:ln>
                  <a:solidFill>
                    <a:schemeClr val="dk1"/>
                  </a:solidFill>
                  <a:effectLst/>
                  <a:latin typeface="나눔스퀘어라운드 ExtraBold"/>
                </a:rPr>
                <a:t>1</a:t>
              </a:r>
              <a:endParaRPr lang="en-US" altLang="ko-KR" sz="5400">
                <a:solidFill>
                  <a:schemeClr val="dk1"/>
                </a:solidFill>
                <a:latin typeface="나눔스퀘어라운드 ExtraBold"/>
              </a:endParaRPr>
            </a:p>
          </p:txBody>
        </p:sp>
      </p:grpSp>
      <p:grpSp>
        <p:nvGrpSpPr>
          <p:cNvPr id="45" name="그룹 44"/>
          <p:cNvGrpSpPr/>
          <p:nvPr/>
        </p:nvGrpSpPr>
        <p:grpSpPr>
          <a:xfrm>
            <a:off x="736934" y="4802605"/>
            <a:ext cx="1000125" cy="992606"/>
            <a:chOff x="736934" y="4802605"/>
            <a:chExt cx="1000125" cy="992606"/>
          </a:xfrm>
        </p:grpSpPr>
        <p:sp>
          <p:nvSpPr>
            <p:cNvPr id="14" name="타원 13"/>
            <p:cNvSpPr/>
            <p:nvPr/>
          </p:nvSpPr>
          <p:spPr>
            <a:xfrm>
              <a:off x="736934" y="4802605"/>
              <a:ext cx="1000125" cy="992605"/>
            </a:xfrm>
            <a:prstGeom prst="ellipse">
              <a:avLst/>
            </a:prstGeom>
            <a:solidFill>
              <a:srgbClr val="CDF2E4"/>
            </a:solidFill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926581" y="4885523"/>
              <a:ext cx="697030" cy="9096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5400">
                  <a:ln w="19050" cap="flat" cmpd="sng" algn="ctr">
                    <a:solidFill>
                      <a:srgbClr val="808080"/>
                    </a:solidFill>
                    <a:prstDash val="solid"/>
                    <a:round/>
                    <a:headEnd w="med" len="med"/>
                    <a:tailEnd w="med" len="med"/>
                  </a:ln>
                  <a:solidFill>
                    <a:schemeClr val="dk1"/>
                  </a:solidFill>
                  <a:effectLst/>
                  <a:latin typeface="나눔스퀘어라운드 ExtraBold"/>
                </a:rPr>
                <a:t>2</a:t>
              </a:r>
              <a:endParaRPr lang="en-US" altLang="ko-KR" sz="5400">
                <a:solidFill>
                  <a:schemeClr val="dk1"/>
                </a:solidFill>
                <a:latin typeface="나눔스퀘어라운드 ExtraBold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7462219" y="6288303"/>
            <a:ext cx="3832429" cy="386817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r">
              <a:spcBef>
                <a:spcPts val="0"/>
              </a:spcBef>
              <a:defRPr/>
            </a:pPr>
            <a:r>
              <a:rPr lang="ko-KR" altLang="en-US" sz="2000" spc="-100">
                <a:ln w="9525">
                  <a:solidFill>
                    <a:srgbClr val="67530E"/>
                  </a:solidFill>
                </a:ln>
                <a:solidFill>
                  <a:schemeClr val="lt1"/>
                </a:solidFill>
                <a:effectLst/>
                <a:latin typeface="나눔스퀘어라운드 ExtraBold"/>
              </a:rPr>
              <a:t>과학 </a:t>
            </a:r>
            <a:r>
              <a:rPr lang="en-US" altLang="ko-KR" sz="2000" spc="-100">
                <a:ln w="9525">
                  <a:solidFill>
                    <a:srgbClr val="67530E"/>
                  </a:solidFill>
                </a:ln>
                <a:solidFill>
                  <a:schemeClr val="lt1"/>
                </a:solidFill>
                <a:effectLst/>
                <a:latin typeface="나눔스퀘어라운드 ExtraBold"/>
              </a:rPr>
              <a:t>24-27</a:t>
            </a:r>
            <a:r>
              <a:rPr lang="ko-KR" altLang="en-US" sz="2000" spc="-100">
                <a:ln w="9525">
                  <a:solidFill>
                    <a:srgbClr val="67530E"/>
                  </a:solidFill>
                </a:ln>
                <a:solidFill>
                  <a:schemeClr val="lt1"/>
                </a:solidFill>
                <a:effectLst/>
                <a:latin typeface="나눔스퀘어라운드 ExtraBold"/>
              </a:rPr>
              <a:t>쪽   실험관찰 </a:t>
            </a:r>
            <a:r>
              <a:rPr lang="en-US" altLang="ko-KR" sz="2000" spc="-100">
                <a:ln w="9525">
                  <a:solidFill>
                    <a:srgbClr val="67530E"/>
                  </a:solidFill>
                </a:ln>
                <a:solidFill>
                  <a:schemeClr val="lt1"/>
                </a:solidFill>
                <a:effectLst/>
                <a:latin typeface="나눔스퀘어라운드 ExtraBold"/>
              </a:rPr>
              <a:t>14-15</a:t>
            </a:r>
            <a:r>
              <a:rPr lang="ko-KR" altLang="en-US" sz="2000" spc="-100">
                <a:ln w="9525">
                  <a:solidFill>
                    <a:srgbClr val="67530E"/>
                  </a:solidFill>
                </a:ln>
                <a:solidFill>
                  <a:schemeClr val="lt1"/>
                </a:solidFill>
                <a:effectLst/>
                <a:latin typeface="나눔스퀘어라운드 ExtraBold"/>
              </a:rPr>
              <a:t>쪽  </a:t>
            </a:r>
            <a:endParaRPr lang="ko-KR" altLang="en-US" sz="2000" spc="-100">
              <a:solidFill>
                <a:schemeClr val="lt1"/>
              </a:solidFill>
              <a:latin typeface="나눔스퀘어라운드 ExtraBold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57638" y="3788142"/>
            <a:ext cx="8969191" cy="646331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ko-KR" altLang="en-US" sz="3600" spc="-300">
                <a:solidFill>
                  <a:srgbClr val="404040"/>
                </a:solidFill>
                <a:latin typeface="나눔스퀘어라운드 ExtraBold"/>
              </a:rPr>
              <a:t>도전 과제 정하기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977690" y="4979369"/>
            <a:ext cx="9604698" cy="646331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defTabSz="914400">
              <a:spcBef>
                <a:spcPts val="0"/>
              </a:spcBef>
              <a:buNone/>
              <a:defRPr/>
            </a:pPr>
            <a:r>
              <a:rPr lang="ko-KR" altLang="en-US" sz="3600" spc="-300">
                <a:solidFill>
                  <a:srgbClr val="404040"/>
                </a:solidFill>
                <a:latin typeface="나눔스퀘어라운드 ExtraBold"/>
              </a:rPr>
              <a:t>불이 켜지는 카드 만들기</a:t>
            </a:r>
          </a:p>
        </p:txBody>
      </p:sp>
      <p:sp>
        <p:nvSpPr>
          <p:cNvPr id="46" name="TextBox 21"/>
          <p:cNvSpPr txBox="1"/>
          <p:nvPr/>
        </p:nvSpPr>
        <p:spPr>
          <a:xfrm>
            <a:off x="977566" y="1256897"/>
            <a:ext cx="10583104" cy="1884448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1800" b="1" i="0" u="none" strike="noStrike" kern="1000" cap="none" spc="-200" normalizeH="0" baseline="0">
                <a:ln w="19050" cap="flat" cmpd="sng" algn="ctr">
                  <a:solidFill>
                    <a:srgbClr val="254F13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rgbClr val="FFE500"/>
                </a:solidFill>
                <a:effectLst/>
                <a:latin typeface="배달의민족 주아"/>
                <a:ea typeface="배달의민족 주아"/>
              </a:rPr>
              <a:t>1.</a:t>
            </a:r>
            <a:r>
              <a:rPr kumimoji="0" lang="ko-KR" altLang="en-US" sz="11800" b="1" i="0" u="none" strike="noStrike" kern="1000" cap="none" spc="-200" normalizeH="0" baseline="0">
                <a:ln w="19050" cap="flat" cmpd="sng" algn="ctr">
                  <a:solidFill>
                    <a:srgbClr val="254F13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rgbClr val="FFE500"/>
                </a:solidFill>
                <a:effectLst/>
                <a:latin typeface="배달의민족 주아"/>
                <a:ea typeface="배달의민족 주아"/>
              </a:rPr>
              <a:t> 전기의 이용</a:t>
            </a:r>
            <a:endParaRPr kumimoji="0" lang="ko-KR" altLang="en-US" sz="11800" b="1" i="0" u="none" strike="noStrike" kern="1000" cap="none" spc="-200" normalizeH="0" baseline="0">
              <a:solidFill>
                <a:srgbClr val="FFE500"/>
              </a:solidFill>
              <a:latin typeface="배달의민족 주아"/>
              <a:ea typeface="배달의민족 주아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2006" y="2849467"/>
            <a:ext cx="10968664" cy="634778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en-US" altLang="ko-KR" sz="3600" spc="-300">
                <a:solidFill>
                  <a:srgbClr val="404040"/>
                </a:solidFill>
                <a:latin typeface="나눔스퀘어라운드 ExtraBold"/>
              </a:rPr>
              <a:t>- </a:t>
            </a:r>
            <a:r>
              <a:rPr lang="ko-KR" altLang="en-US" sz="3600" spc="-300">
                <a:solidFill>
                  <a:srgbClr val="404040"/>
                </a:solidFill>
                <a:latin typeface="나눔스퀘어라운드 ExtraBold"/>
              </a:rPr>
              <a:t>불이 켜지는 카드 만들기 </a:t>
            </a:r>
            <a:r>
              <a:rPr lang="en-US" altLang="ko-KR" sz="3600" spc="-300">
                <a:solidFill>
                  <a:srgbClr val="404040"/>
                </a:solidFill>
                <a:latin typeface="나눔스퀘어라운드 ExtraBold"/>
              </a:rPr>
              <a:t>-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9178705" y="642560"/>
            <a:ext cx="2456192" cy="595444"/>
            <a:chOff x="9178705" y="642560"/>
            <a:chExt cx="2456192" cy="595444"/>
          </a:xfrm>
        </p:grpSpPr>
        <p:pic>
          <p:nvPicPr>
            <p:cNvPr id="11" name="_x412420936" descr="EMB0000465c20ab"/>
            <p:cNvPicPr>
              <a:picLocks noChangeAspect="1" noChangeArrowheads="1"/>
            </p:cNvPicPr>
            <p:nvPr/>
          </p:nvPicPr>
          <p:blipFill rotWithShape="1">
            <a:blip r:embed="rId3"/>
            <a:srcRect/>
            <a:stretch>
              <a:fillRect/>
            </a:stretch>
          </p:blipFill>
          <p:spPr>
            <a:xfrm>
              <a:off x="10151648" y="795421"/>
              <a:ext cx="1483249" cy="268804"/>
            </a:xfrm>
            <a:prstGeom prst="rect">
              <a:avLst/>
            </a:prstGeom>
            <a:noFill/>
            <a:ln/>
          </p:spPr>
        </p:pic>
        <p:sp>
          <p:nvSpPr>
            <p:cNvPr id="12" name="TextBox 24"/>
            <p:cNvSpPr txBox="1"/>
            <p:nvPr/>
          </p:nvSpPr>
          <p:spPr>
            <a:xfrm>
              <a:off x="9774149" y="727013"/>
              <a:ext cx="377498" cy="40562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l" defTabSz="914400" rtl="0" eaLnBrk="1" latinLnBrk="1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None/>
                <a:defRPr/>
              </a:pPr>
              <a:r>
                <a:rPr kumimoji="0" lang="en-US" altLang="ko-KR" sz="1600" b="0" i="0" u="none" strike="noStrike" kern="1200" cap="none" spc="-180" normalizeH="0" baseline="0">
                  <a:solidFill>
                    <a:schemeClr val="dk1"/>
                  </a:solidFill>
                  <a:latin typeface="나눔스퀘어라운드 ExtraBold"/>
                </a:rPr>
                <a:t> x  </a:t>
              </a:r>
            </a:p>
          </p:txBody>
        </p:sp>
        <p:pic>
          <p:nvPicPr>
            <p:cNvPr id="20" name="그림 19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9178705" y="642560"/>
              <a:ext cx="595444" cy="59544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학습동영상</a:t>
                </a:r>
              </a:p>
            </p:txBody>
          </p:sp>
        </p:grpSp>
      </p:grpSp>
      <p:pic>
        <p:nvPicPr>
          <p:cNvPr id="41" name="그림 40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096000" y="3429000"/>
            <a:ext cx="0" cy="0"/>
          </a:xfrm>
          <a:prstGeom prst="rect">
            <a:avLst/>
          </a:prstGeom>
        </p:spPr>
      </p:pic>
      <p:pic>
        <p:nvPicPr>
          <p:cNvPr id="51" name="그림 50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248400" y="3581400"/>
            <a:ext cx="0" cy="0"/>
          </a:xfrm>
          <a:prstGeom prst="rect">
            <a:avLst/>
          </a:prstGeom>
        </p:spPr>
      </p:pic>
      <p:pic>
        <p:nvPicPr>
          <p:cNvPr id="63" name="그림 62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400800" y="3733800"/>
            <a:ext cx="0" cy="0"/>
          </a:xfrm>
          <a:prstGeom prst="rect">
            <a:avLst/>
          </a:prstGeom>
        </p:spPr>
      </p:pic>
      <p:pic>
        <p:nvPicPr>
          <p:cNvPr id="66" name="그림 65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553200" y="3886200"/>
            <a:ext cx="0" cy="0"/>
          </a:xfrm>
          <a:prstGeom prst="rect">
            <a:avLst/>
          </a:prstGeom>
        </p:spPr>
      </p:pic>
      <p:grpSp>
        <p:nvGrpSpPr>
          <p:cNvPr id="85" name="그룹 84"/>
          <p:cNvGrpSpPr/>
          <p:nvPr/>
        </p:nvGrpSpPr>
        <p:grpSpPr>
          <a:xfrm>
            <a:off x="2170196" y="1322723"/>
            <a:ext cx="8106778" cy="3917526"/>
            <a:chOff x="2170196" y="1322723"/>
            <a:chExt cx="8106778" cy="3917526"/>
          </a:xfrm>
        </p:grpSpPr>
        <p:sp>
          <p:nvSpPr>
            <p:cNvPr id="86" name="실행 단추: 앞으로 또는 다음으로 이동 85">
              <a:hlinkClick r:id="rId3" highlightClick="1"/>
            </p:cNvPr>
            <p:cNvSpPr/>
            <p:nvPr/>
          </p:nvSpPr>
          <p:spPr>
            <a:xfrm>
              <a:off x="8432132" y="3206662"/>
              <a:ext cx="1844842" cy="1802233"/>
            </a:xfrm>
            <a:prstGeom prst="actionButtonForwardNext">
              <a:avLst/>
            </a:prstGeom>
            <a:solidFill>
              <a:srgbClr val="C0CDEF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pic>
          <p:nvPicPr>
            <p:cNvPr id="87" name="그림 86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2170196" y="1322723"/>
              <a:ext cx="6036844" cy="3917526"/>
            </a:xfrm>
            <a:prstGeom prst="rect">
              <a:avLst/>
            </a:prstGeom>
          </p:spPr>
        </p:pic>
        <p:sp>
          <p:nvSpPr>
            <p:cNvPr id="88" name="TextBox 87"/>
            <p:cNvSpPr txBox="1"/>
            <p:nvPr/>
          </p:nvSpPr>
          <p:spPr>
            <a:xfrm>
              <a:off x="2575620" y="2325649"/>
              <a:ext cx="5038680" cy="872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200" b="0" i="0" u="none" strike="noStrike" kern="1200" cap="none" spc="0" normalizeH="0" baseline="0">
                  <a:solidFill>
                    <a:srgbClr val="333300"/>
                  </a:solidFill>
                  <a:latin typeface="Calibri"/>
                  <a:ea typeface="나눔스퀘어라운드 ExtraBold"/>
                  <a:cs typeface="Times New Roman"/>
                </a:rPr>
                <a:t>전기회로송</a:t>
              </a:r>
            </a:p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en-US" altLang="ko-KR" sz="2000" b="0" i="0" u="none" strike="noStrike" kern="1200" cap="none" spc="0" normalizeH="0" baseline="0">
                  <a:solidFill>
                    <a:srgbClr val="333300"/>
                  </a:solidFill>
                  <a:latin typeface="Calibri"/>
                  <a:ea typeface="나눔스퀘어라운드 ExtraBold"/>
                  <a:cs typeface="Times New Roman"/>
                </a:rPr>
                <a:t>(LG</a:t>
              </a:r>
              <a:r>
                <a:rPr kumimoji="0" lang="ko-KR" altLang="en-US" sz="2000" b="0" i="0" u="none" strike="noStrike" kern="1200" cap="none" spc="0" normalizeH="0" baseline="0">
                  <a:solidFill>
                    <a:srgbClr val="333300"/>
                  </a:solidFill>
                  <a:latin typeface="Calibri"/>
                  <a:ea typeface="나눔스퀘어라운드 ExtraBold"/>
                  <a:cs typeface="Times New Roman"/>
                </a:rPr>
                <a:t>사이언스랜드</a:t>
              </a:r>
              <a:r>
                <a:rPr kumimoji="0" lang="en-US" altLang="ko-KR" sz="2000" b="0" i="0" u="none" strike="noStrike" kern="1200" cap="none" spc="0" normalizeH="0" baseline="0">
                  <a:solidFill>
                    <a:srgbClr val="333300"/>
                  </a:solidFill>
                  <a:latin typeface="Calibri"/>
                  <a:ea typeface="나눔스퀘어라운드 ExtraBold"/>
                  <a:cs typeface="Times New Roman"/>
                </a:rPr>
                <a:t>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83194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그룹 16"/>
          <p:cNvGrpSpPr/>
          <p:nvPr/>
        </p:nvGrpSpPr>
        <p:grpSpPr>
          <a:xfrm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4" name="직사각형 3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9FDDF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5" name="사각형: 둥근 모서리 4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7" name="그룹 6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8" name="사각형: 둥근 모서리 7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실험관찰 정리하기</a:t>
                </a:r>
              </a:p>
            </p:txBody>
          </p:sp>
        </p:grpSp>
      </p:grpSp>
      <p:grpSp>
        <p:nvGrpSpPr>
          <p:cNvPr id="19" name="그룹 18"/>
          <p:cNvGrpSpPr/>
          <p:nvPr/>
        </p:nvGrpSpPr>
        <p:grpSpPr>
          <a:xfrm>
            <a:off x="1228223" y="2240480"/>
            <a:ext cx="9735554" cy="3003282"/>
            <a:chOff x="1228223" y="2240480"/>
            <a:chExt cx="9735554" cy="3003282"/>
          </a:xfrm>
        </p:grpSpPr>
        <p:sp>
          <p:nvSpPr>
            <p:cNvPr id="11" name="사각형: 둥근 모서리 10"/>
            <p:cNvSpPr/>
            <p:nvPr/>
          </p:nvSpPr>
          <p:spPr>
            <a:xfrm>
              <a:off x="1228223" y="2240480"/>
              <a:ext cx="9735554" cy="3003282"/>
            </a:xfrm>
            <a:prstGeom prst="roundRect">
              <a:avLst>
                <a:gd name="adj" fmla="val 16667"/>
              </a:avLst>
            </a:prstGeom>
            <a:solidFill>
              <a:srgbClr val="FAEEC6"/>
            </a:solidFill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>
                <a:latin typeface="나눔스퀘어라운드 ExtraBold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287730" y="2998570"/>
              <a:ext cx="9616540" cy="1181000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lvl="0" algn="ctr">
                <a:spcBef>
                  <a:spcPts val="0"/>
                </a:spcBef>
                <a:defRPr/>
              </a:pPr>
              <a:r>
                <a:rPr lang="ko-KR" altLang="en-US" sz="7200" b="1" spc="-200">
                  <a:ln w="12700">
                    <a:solidFill>
                      <a:schemeClr val="lt1"/>
                    </a:solidFill>
                  </a:ln>
                  <a:solidFill>
                    <a:srgbClr val="595959"/>
                  </a:solidFill>
                  <a:effectLst>
                    <a:outerShdw blurRad="76200" dist="76200" dir="2700000" algn="ctr" rotWithShape="0">
                      <a:srgbClr val="000000">
                        <a:alpha val="50000"/>
                      </a:srgbClr>
                    </a:outerShdw>
                  </a:effectLst>
                  <a:latin typeface="배달의민족 주아"/>
                  <a:ea typeface="배달의민족 주아"/>
                </a:rPr>
                <a:t>실험관찰 </a:t>
              </a:r>
              <a:r>
                <a:rPr lang="en-US" altLang="ko-KR" sz="7200" b="1" spc="-200">
                  <a:ln w="12700">
                    <a:solidFill>
                      <a:schemeClr val="lt1"/>
                    </a:solidFill>
                  </a:ln>
                  <a:solidFill>
                    <a:srgbClr val="595959"/>
                  </a:solidFill>
                  <a:effectLst>
                    <a:outerShdw blurRad="76200" dist="76200" dir="2700000" algn="ctr" rotWithShape="0">
                      <a:srgbClr val="000000">
                        <a:alpha val="50000"/>
                      </a:srgbClr>
                    </a:outerShdw>
                  </a:effectLst>
                  <a:latin typeface="배달의민족 주아"/>
                  <a:ea typeface="배달의민족 주아"/>
                </a:rPr>
                <a:t>14-15</a:t>
              </a:r>
              <a:r>
                <a:rPr lang="ko-KR" altLang="en-US" sz="7200" b="1" spc="-200">
                  <a:ln w="12700">
                    <a:solidFill>
                      <a:schemeClr val="lt1"/>
                    </a:solidFill>
                  </a:ln>
                  <a:solidFill>
                    <a:srgbClr val="595959"/>
                  </a:solidFill>
                  <a:effectLst>
                    <a:outerShdw blurRad="76200" dist="76200" dir="2700000" algn="ctr" rotWithShape="0">
                      <a:srgbClr val="000000">
                        <a:alpha val="50000"/>
                      </a:srgbClr>
                    </a:outerShdw>
                  </a:effectLst>
                  <a:latin typeface="배달의민족 주아"/>
                  <a:ea typeface="배달의민족 주아"/>
                </a:rPr>
                <a:t>쪽</a:t>
              </a:r>
              <a:endParaRPr lang="ko-KR" altLang="en-US" sz="7200" b="1" spc="-200">
                <a:solidFill>
                  <a:srgbClr val="595959"/>
                </a:solidFill>
                <a:latin typeface="배달의민족 주아"/>
                <a:ea typeface="배달의민족 주아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54379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5" name="직사각형 4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" name="사각형: 둥근 모서리 6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9" name="사각형: 둥근 모서리 8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실험관찰 정리하기</a:t>
                </a: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0141618" y="125754"/>
            <a:ext cx="1781674" cy="40011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실험관찰 </a:t>
            </a:r>
            <a:r>
              <a:rPr lang="en-US" altLang="ko-KR" sz="2000" b="1">
                <a:solidFill>
                  <a:srgbClr val="595959"/>
                </a:solidFill>
                <a:effectLst/>
                <a:latin typeface="나눔스퀘어라운드 ExtraBold"/>
              </a:rPr>
              <a:t>14</a:t>
            </a: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쪽</a:t>
            </a:r>
            <a:endParaRPr lang="ko-KR" altLang="en-US" sz="2000" b="1">
              <a:solidFill>
                <a:srgbClr val="595959"/>
              </a:solidFill>
              <a:latin typeface="나눔스퀘어라운드 ExtraBold"/>
            </a:endParaRPr>
          </a:p>
        </p:txBody>
      </p:sp>
      <p:pic>
        <p:nvPicPr>
          <p:cNvPr id="57" name="그림 56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833562" y="743975"/>
            <a:ext cx="8308055" cy="5513950"/>
          </a:xfrm>
          <a:prstGeom prst="rect">
            <a:avLst/>
          </a:prstGeom>
        </p:spPr>
      </p:pic>
      <p:pic>
        <p:nvPicPr>
          <p:cNvPr id="58" name="그림 57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2390877" y="2527740"/>
            <a:ext cx="5239966" cy="3218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60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5" name="직사각형 4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" name="사각형: 둥근 모서리 6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9" name="사각형: 둥근 모서리 8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실험관찰 정리하기</a:t>
                </a: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0141618" y="125754"/>
            <a:ext cx="1781674" cy="40011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실험관찰 </a:t>
            </a:r>
            <a:r>
              <a:rPr lang="en-US" altLang="ko-KR" sz="2000" b="1">
                <a:solidFill>
                  <a:srgbClr val="595959"/>
                </a:solidFill>
                <a:effectLst/>
                <a:latin typeface="나눔스퀘어라운드 ExtraBold"/>
              </a:rPr>
              <a:t>14</a:t>
            </a: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쪽</a:t>
            </a:r>
            <a:endParaRPr lang="ko-KR" altLang="en-US" sz="2000" b="1">
              <a:solidFill>
                <a:srgbClr val="595959"/>
              </a:solidFill>
              <a:latin typeface="나눔스퀘어라운드 ExtraBold"/>
            </a:endParaRPr>
          </a:p>
        </p:txBody>
      </p:sp>
      <p:pic>
        <p:nvPicPr>
          <p:cNvPr id="57" name="그림 56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76275" y="1417638"/>
            <a:ext cx="10839450" cy="3114675"/>
          </a:xfrm>
          <a:prstGeom prst="rect">
            <a:avLst/>
          </a:prstGeom>
        </p:spPr>
      </p:pic>
      <p:sp>
        <p:nvSpPr>
          <p:cNvPr id="58" name="TextBox 80"/>
          <p:cNvSpPr txBox="1"/>
          <p:nvPr/>
        </p:nvSpPr>
        <p:spPr>
          <a:xfrm>
            <a:off x="3330294" y="2383959"/>
            <a:ext cx="8592998" cy="591016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algn="l" defTabSz="914400" rtl="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700" b="0" i="0" u="none" strike="noStrike" kern="1200" cap="none" spc="-200" normalizeH="0" baseline="0">
                <a:solidFill>
                  <a:srgbClr val="FF0000"/>
                </a:solidFill>
                <a:latin typeface="나눔스퀘어라운드 ExtraBold"/>
              </a:rPr>
              <a:t>카드를 펼쳤을 때 불이 켜지게 할 것이다.</a:t>
            </a:r>
          </a:p>
        </p:txBody>
      </p:sp>
    </p:spTree>
    <p:extLst>
      <p:ext uri="{BB962C8B-B14F-4D97-AF65-F5344CB8AC3E}">
        <p14:creationId xmlns:p14="http://schemas.microsoft.com/office/powerpoint/2010/main" val="307157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5" name="직사각형 4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" name="사각형: 둥근 모서리 6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9" name="사각형: 둥근 모서리 8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실험관찰 정리하기</a:t>
                </a: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0141618" y="125754"/>
            <a:ext cx="1781674" cy="40011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실험관찰 </a:t>
            </a:r>
            <a:r>
              <a:rPr lang="en-US" altLang="ko-KR" sz="2000" b="1">
                <a:solidFill>
                  <a:srgbClr val="595959"/>
                </a:solidFill>
                <a:effectLst/>
                <a:latin typeface="나눔스퀘어라운드 ExtraBold"/>
              </a:rPr>
              <a:t>15</a:t>
            </a: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쪽</a:t>
            </a:r>
            <a:endParaRPr lang="ko-KR" altLang="en-US" sz="2000" b="1">
              <a:solidFill>
                <a:srgbClr val="595959"/>
              </a:solidFill>
              <a:latin typeface="나눔스퀘어라운드 ExtraBold"/>
            </a:endParaRPr>
          </a:p>
        </p:txBody>
      </p:sp>
      <p:pic>
        <p:nvPicPr>
          <p:cNvPr id="57" name="그림 56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148978" y="846138"/>
            <a:ext cx="9488724" cy="5290273"/>
          </a:xfrm>
          <a:prstGeom prst="rect">
            <a:avLst/>
          </a:prstGeom>
        </p:spPr>
      </p:pic>
      <p:sp>
        <p:nvSpPr>
          <p:cNvPr id="58" name="TextBox 80"/>
          <p:cNvSpPr txBox="1"/>
          <p:nvPr/>
        </p:nvSpPr>
        <p:spPr>
          <a:xfrm>
            <a:off x="1810347" y="2069836"/>
            <a:ext cx="3637973" cy="1109609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algn="l" defTabSz="914400" rtl="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700" b="0" i="0" u="none" strike="noStrike" kern="1200" cap="none" spc="-200" normalizeH="0" baseline="0">
                <a:solidFill>
                  <a:srgbClr val="FF0000"/>
                </a:solidFill>
                <a:latin typeface="나눔스퀘어라운드 ExtraBold"/>
              </a:rPr>
              <a:t>전구에 불이 켜지지 않는다.</a:t>
            </a:r>
          </a:p>
        </p:txBody>
      </p:sp>
      <p:sp>
        <p:nvSpPr>
          <p:cNvPr id="59" name="TextBox 80"/>
          <p:cNvSpPr txBox="1"/>
          <p:nvPr/>
        </p:nvSpPr>
        <p:spPr>
          <a:xfrm>
            <a:off x="6503644" y="2009038"/>
            <a:ext cx="3637974" cy="110373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algn="l" defTabSz="914400" rtl="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700" b="0" i="0" u="none" strike="noStrike" kern="1200" cap="none" spc="-200" normalizeH="0" baseline="0">
                <a:solidFill>
                  <a:srgbClr val="FF0000"/>
                </a:solidFill>
                <a:latin typeface="나눔스퀘어라운드 ExtraBold"/>
              </a:rPr>
              <a:t>전지를 반대로 연결해 본다.</a:t>
            </a:r>
          </a:p>
        </p:txBody>
      </p:sp>
      <p:sp>
        <p:nvSpPr>
          <p:cNvPr id="60" name="TextBox 80"/>
          <p:cNvSpPr txBox="1"/>
          <p:nvPr/>
        </p:nvSpPr>
        <p:spPr>
          <a:xfrm>
            <a:off x="6503643" y="3179445"/>
            <a:ext cx="3769704" cy="1609725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algn="l" defTabSz="914400" rtl="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700" b="0" i="0" u="none" strike="noStrike" kern="1200" cap="none" spc="-200" normalizeH="0" baseline="0">
                <a:solidFill>
                  <a:srgbClr val="FF0000"/>
                </a:solidFill>
                <a:latin typeface="나눔스퀘어라운드 ExtraBold"/>
              </a:rPr>
              <a:t>구리 테이프가 끊어진 곳은 없는지 확인</a:t>
            </a:r>
          </a:p>
          <a:p>
            <a:pPr marL="0" lvl="0" indent="0" algn="l" defTabSz="914400" rtl="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700" b="0" i="0" u="none" strike="noStrike" kern="1200" cap="none" spc="-200" normalizeH="0" baseline="0">
                <a:solidFill>
                  <a:srgbClr val="FF0000"/>
                </a:solidFill>
                <a:latin typeface="나눔스퀘어라운드 ExtraBold"/>
              </a:rPr>
              <a:t>한다.</a:t>
            </a:r>
          </a:p>
        </p:txBody>
      </p:sp>
    </p:spTree>
    <p:extLst>
      <p:ext uri="{BB962C8B-B14F-4D97-AF65-F5344CB8AC3E}">
        <p14:creationId xmlns:p14="http://schemas.microsoft.com/office/powerpoint/2010/main" val="4136738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1" animBg="1"/>
      <p:bldP spid="60" grpId="2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5" name="직사각형 4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" name="사각형: 둥근 모서리 6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9" name="사각형: 둥근 모서리 8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실험관찰 정리하기</a:t>
                </a: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0141618" y="125754"/>
            <a:ext cx="1781674" cy="40011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실험관찰 </a:t>
            </a:r>
            <a:r>
              <a:rPr lang="en-US" altLang="ko-KR" sz="2000" b="1">
                <a:solidFill>
                  <a:srgbClr val="595959"/>
                </a:solidFill>
                <a:effectLst/>
                <a:latin typeface="나눔스퀘어라운드 ExtraBold"/>
              </a:rPr>
              <a:t>15</a:t>
            </a: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쪽</a:t>
            </a:r>
            <a:endParaRPr lang="ko-KR" altLang="en-US" sz="2000" b="1">
              <a:solidFill>
                <a:srgbClr val="595959"/>
              </a:solidFill>
              <a:latin typeface="나눔스퀘어라운드 ExtraBold"/>
            </a:endParaRPr>
          </a:p>
        </p:txBody>
      </p:sp>
      <p:pic>
        <p:nvPicPr>
          <p:cNvPr id="57" name="그림 56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454694" y="846138"/>
            <a:ext cx="10999383" cy="4585780"/>
          </a:xfrm>
          <a:prstGeom prst="rect">
            <a:avLst/>
          </a:prstGeom>
        </p:spPr>
      </p:pic>
      <p:sp>
        <p:nvSpPr>
          <p:cNvPr id="58" name="TextBox 80"/>
          <p:cNvSpPr txBox="1"/>
          <p:nvPr/>
        </p:nvSpPr>
        <p:spPr>
          <a:xfrm>
            <a:off x="3924510" y="1819457"/>
            <a:ext cx="7998782" cy="1609543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algn="l" defTabSz="914400" rtl="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700" b="0" i="0" u="none" strike="noStrike" kern="1200" cap="none" spc="-200" normalizeH="0" baseline="0">
                <a:solidFill>
                  <a:srgbClr val="FF0000"/>
                </a:solidFill>
                <a:latin typeface="나눔스퀘어라운드 ExtraBold"/>
              </a:rPr>
              <a:t> 입체 모양일 때는 전기 회로가 끊어지도록, 납작한 모양일 때는 전기 회로가 연결되도록 만들었다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FF0000"/>
                </a:solidFill>
                <a:latin typeface="나눔스퀘어라운드 ExtraBold"/>
              </a:rPr>
              <a:t>.</a:t>
            </a:r>
          </a:p>
        </p:txBody>
      </p:sp>
      <p:sp>
        <p:nvSpPr>
          <p:cNvPr id="59" name="TextBox 80"/>
          <p:cNvSpPr txBox="1"/>
          <p:nvPr/>
        </p:nvSpPr>
        <p:spPr>
          <a:xfrm>
            <a:off x="3924511" y="3429000"/>
            <a:ext cx="7998781" cy="596127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algn="l" defTabSz="914400" rtl="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700" b="0" i="0" u="none" strike="noStrike" kern="1200" cap="none" spc="-200" normalizeH="0" baseline="0">
                <a:solidFill>
                  <a:srgbClr val="FF0000"/>
                </a:solidFill>
                <a:latin typeface="나눔스퀘어라운드 ExtraBold"/>
              </a:rPr>
              <a:t>  구리 테이프를 더 길게 붙인다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FF0000"/>
                </a:solidFill>
                <a:latin typeface="나눔스퀘어라운드 ExtraBold"/>
              </a:rPr>
              <a:t>.</a:t>
            </a:r>
          </a:p>
        </p:txBody>
      </p:sp>
      <p:sp>
        <p:nvSpPr>
          <p:cNvPr id="60" name="TextBox 80"/>
          <p:cNvSpPr txBox="1"/>
          <p:nvPr/>
        </p:nvSpPr>
        <p:spPr>
          <a:xfrm>
            <a:off x="2860547" y="4665222"/>
            <a:ext cx="8171907" cy="1105023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algn="l" defTabSz="914400" rtl="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700" b="0" i="0" u="none" strike="noStrike" kern="1200" cap="none" spc="-200" normalizeH="0" baseline="0">
                <a:solidFill>
                  <a:srgbClr val="FF0000"/>
                </a:solidFill>
                <a:latin typeface="나눔스퀘어라운드 ExtraBold"/>
              </a:rPr>
              <a:t>  카드의 끝부분을 손으로 누르면 전기 회로가 연결되어 간단한 조작으로도 불이 켜진다.</a:t>
            </a:r>
          </a:p>
        </p:txBody>
      </p:sp>
    </p:spTree>
    <p:extLst>
      <p:ext uri="{BB962C8B-B14F-4D97-AF65-F5344CB8AC3E}">
        <p14:creationId xmlns:p14="http://schemas.microsoft.com/office/powerpoint/2010/main" val="2717346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1" animBg="1"/>
      <p:bldP spid="60" grpId="2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pic>
        <p:nvPicPr>
          <p:cNvPr id="3" name="내용 개체 틀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4814707" y="2129389"/>
            <a:ext cx="2562582" cy="3467583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5" name="직사각형 4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9FDDF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" name="사각형: 둥근 모서리 6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9" name="사각형: 둥근 모서리 8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311313" y="805263"/>
                <a:ext cx="3609475" cy="4152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ko-KR" altLang="en-US" sz="2100">
                    <a:solidFill>
                      <a:schemeClr val="lt1"/>
                    </a:solidFill>
                    <a:latin typeface="나눔스퀘어라운드 ExtraBold"/>
                    <a:ea typeface="나눔스퀘어라운드 ExtraBold"/>
                  </a:rPr>
                  <a:t>♥ 즐거운 과학시간 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1" name="사각형: 둥근 모서리 10"/>
          <p:cNvSpPr/>
          <p:nvPr/>
        </p:nvSpPr>
        <p:spPr>
          <a:xfrm>
            <a:off x="609599" y="4000500"/>
            <a:ext cx="10972798" cy="2125662"/>
          </a:xfrm>
          <a:prstGeom prst="roundRect">
            <a:avLst>
              <a:gd name="adj" fmla="val 16667"/>
            </a:avLst>
          </a:prstGeom>
          <a:noFill/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87329" y="4301290"/>
            <a:ext cx="10437395" cy="1402279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ctr">
              <a:lnSpc>
                <a:spcPct val="160000"/>
              </a:lnSpc>
              <a:spcBef>
                <a:spcPts val="0"/>
              </a:spcBef>
              <a:defRPr/>
            </a:pPr>
            <a:r>
              <a:rPr lang="ko-KR" altLang="en-US" sz="2700">
                <a:solidFill>
                  <a:schemeClr val="tx1"/>
                </a:solidFill>
                <a:latin typeface="나눔스퀘어라운드 ExtraBold"/>
              </a:rPr>
              <a:t>과학실험을 할 때에는 항상 </a:t>
            </a:r>
            <a:r>
              <a:rPr lang="en-US" altLang="ko-KR" sz="2700">
                <a:solidFill>
                  <a:schemeClr val="tx1"/>
                </a:solidFill>
                <a:latin typeface="나눔스퀘어라운드 ExtraBold"/>
              </a:rPr>
              <a:t>‘</a:t>
            </a:r>
            <a:r>
              <a:rPr lang="ko-KR" altLang="en-US" sz="2700">
                <a:solidFill>
                  <a:schemeClr val="tx1"/>
                </a:solidFill>
                <a:latin typeface="나눔스퀘어라운드 ExtraBold"/>
              </a:rPr>
              <a:t>안전</a:t>
            </a:r>
            <a:r>
              <a:rPr lang="en-US" altLang="ko-KR" sz="2700">
                <a:solidFill>
                  <a:schemeClr val="tx1"/>
                </a:solidFill>
                <a:latin typeface="나눔스퀘어라운드 ExtraBold"/>
              </a:rPr>
              <a:t>’</a:t>
            </a:r>
            <a:r>
              <a:rPr lang="ko-KR" altLang="en-US" sz="2700">
                <a:solidFill>
                  <a:schemeClr val="tx1"/>
                </a:solidFill>
                <a:latin typeface="나눔스퀘어라운드 ExtraBold"/>
              </a:rPr>
              <a:t>에 주의하도록 합니다</a:t>
            </a:r>
            <a:r>
              <a:rPr lang="en-US" altLang="ko-KR" sz="2700">
                <a:solidFill>
                  <a:schemeClr val="tx1"/>
                </a:solidFill>
                <a:latin typeface="나눔스퀘어라운드 ExtraBold"/>
              </a:rPr>
              <a:t>.</a:t>
            </a:r>
          </a:p>
          <a:p>
            <a:pPr algn="ctr">
              <a:lnSpc>
                <a:spcPct val="160000"/>
              </a:lnSpc>
              <a:spcBef>
                <a:spcPts val="0"/>
              </a:spcBef>
              <a:defRPr/>
            </a:pPr>
            <a:r>
              <a:rPr lang="ko-KR" altLang="en-US" sz="2700">
                <a:solidFill>
                  <a:schemeClr val="tx1"/>
                </a:solidFill>
                <a:latin typeface="나눔스퀘어라운드 ExtraBold"/>
              </a:rPr>
              <a:t>실험할 때 보안경</a:t>
            </a:r>
            <a:r>
              <a:rPr lang="en-US" altLang="ko-KR" sz="2700">
                <a:solidFill>
                  <a:schemeClr val="tx1"/>
                </a:solidFill>
                <a:latin typeface="나눔스퀘어라운드 ExtraBold"/>
              </a:rPr>
              <a:t>,</a:t>
            </a:r>
            <a:r>
              <a:rPr lang="ko-KR" altLang="en-US" sz="2700">
                <a:solidFill>
                  <a:schemeClr val="tx1"/>
                </a:solidFill>
                <a:latin typeface="나눔스퀘어라운드 ExtraBold"/>
              </a:rPr>
              <a:t> 장갑을 꼭 끼고 안전수칙을 지켜서 실험하도록 합니다</a:t>
            </a:r>
            <a:r>
              <a:rPr lang="en-US" altLang="ko-KR" sz="2700">
                <a:solidFill>
                  <a:schemeClr val="tx1"/>
                </a:solidFill>
                <a:latin typeface="나눔스퀘어라운드 ExtraBold"/>
              </a:rPr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20301" y="1417638"/>
            <a:ext cx="9133975" cy="2278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7200">
                <a:ln w="12700" cap="flat" cmpd="sng" algn="ctr">
                  <a:solidFill>
                    <a:schemeClr val="dk1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chemeClr val="lt1"/>
                </a:solidFill>
                <a:effectLst>
                  <a:outerShdw blurRad="38100" dist="25400" dir="5400000" rotWithShape="0">
                    <a:srgbClr val="000000">
                      <a:alpha val="75000"/>
                    </a:srgbClr>
                  </a:outerShdw>
                </a:effectLst>
                <a:latin typeface="배달의민족 주아"/>
                <a:ea typeface="배달의민족 주아"/>
              </a:rPr>
              <a:t>다함께 </a:t>
            </a:r>
            <a:r>
              <a:rPr lang="ko-KR" altLang="en-US" sz="7200">
                <a:ln w="12700" cap="flat" cmpd="sng" algn="ctr">
                  <a:solidFill>
                    <a:schemeClr val="dk1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chemeClr val="accent2"/>
                </a:solidFill>
                <a:effectLst>
                  <a:outerShdw blurRad="38100" dist="25400" dir="5400000" rotWithShape="0">
                    <a:srgbClr val="000000">
                      <a:alpha val="75000"/>
                    </a:srgbClr>
                  </a:outerShdw>
                </a:effectLst>
                <a:latin typeface="배달의민족 주아"/>
                <a:ea typeface="배달의민족 주아"/>
              </a:rPr>
              <a:t>약속</a:t>
            </a:r>
            <a:r>
              <a:rPr lang="ko-KR" altLang="en-US" sz="7200">
                <a:ln w="12700" cap="flat" cmpd="sng" algn="ctr">
                  <a:solidFill>
                    <a:schemeClr val="dk1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chemeClr val="lt1"/>
                </a:solidFill>
                <a:effectLst>
                  <a:outerShdw blurRad="38100" dist="25400" dir="5400000" rotWithShape="0">
                    <a:srgbClr val="000000">
                      <a:alpha val="75000"/>
                    </a:srgbClr>
                  </a:outerShdw>
                </a:effectLst>
                <a:latin typeface="배달의민족 주아"/>
                <a:ea typeface="배달의민족 주아"/>
              </a:rPr>
              <a:t>해요</a:t>
            </a:r>
            <a:r>
              <a:rPr lang="en-US" altLang="ko-KR" sz="7200">
                <a:ln w="12700" cap="flat" cmpd="sng" algn="ctr">
                  <a:solidFill>
                    <a:schemeClr val="dk1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chemeClr val="lt1"/>
                </a:solidFill>
                <a:effectLst>
                  <a:outerShdw blurRad="38100" dist="25400" dir="5400000" rotWithShape="0">
                    <a:srgbClr val="000000">
                      <a:alpha val="75000"/>
                    </a:srgbClr>
                  </a:outerShdw>
                </a:effectLst>
                <a:latin typeface="배달의민족 주아"/>
                <a:ea typeface="배달의민족 주아"/>
              </a:rPr>
              <a:t>,</a:t>
            </a:r>
          </a:p>
          <a:p>
            <a:pPr algn="ctr">
              <a:defRPr/>
            </a:pPr>
            <a:r>
              <a:rPr lang="ko-KR" altLang="en-US" sz="7200">
                <a:ln w="12700" cap="flat" cmpd="sng" algn="ctr">
                  <a:solidFill>
                    <a:schemeClr val="dk1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rgbClr val="EBADAD"/>
                </a:solidFill>
                <a:effectLst>
                  <a:outerShdw blurRad="38100" dist="25400" dir="5400000" rotWithShape="0">
                    <a:srgbClr val="000000">
                      <a:alpha val="75000"/>
                    </a:srgbClr>
                  </a:outerShdw>
                </a:effectLst>
                <a:latin typeface="배달의민족 주아"/>
                <a:ea typeface="배달의민족 주아"/>
              </a:rPr>
              <a:t>안전한 과학실험</a:t>
            </a:r>
            <a:r>
              <a:rPr lang="en-US" altLang="ko-KR" sz="7200">
                <a:ln w="12700" cap="flat" cmpd="sng" algn="ctr">
                  <a:solidFill>
                    <a:schemeClr val="dk1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rgbClr val="EBADAD"/>
                </a:solidFill>
                <a:effectLst>
                  <a:outerShdw blurRad="38100" dist="25400" dir="5400000" rotWithShape="0">
                    <a:srgbClr val="000000">
                      <a:alpha val="75000"/>
                    </a:srgbClr>
                  </a:outerShdw>
                </a:effectLst>
                <a:latin typeface="배달의민족 주아"/>
                <a:ea typeface="배달의민족 주아"/>
              </a:rPr>
              <a:t>!</a:t>
            </a: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443234" y="833706"/>
            <a:ext cx="2562582" cy="34675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그룹 16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4" name="직사각형 3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9FDDF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5" name="사각형: 둥근 모서리 4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536407" y="928634"/>
            <a:ext cx="11119186" cy="4327828"/>
            <a:chOff x="536407" y="928634"/>
            <a:chExt cx="11119186" cy="4327828"/>
          </a:xfrm>
        </p:grpSpPr>
        <p:sp>
          <p:nvSpPr>
            <p:cNvPr id="11" name="사각형: 둥근 모서리 10"/>
            <p:cNvSpPr/>
            <p:nvPr/>
          </p:nvSpPr>
          <p:spPr>
            <a:xfrm>
              <a:off x="1278355" y="2253180"/>
              <a:ext cx="9735553" cy="3003282"/>
            </a:xfrm>
            <a:prstGeom prst="roundRect">
              <a:avLst>
                <a:gd name="adj" fmla="val 16667"/>
              </a:avLst>
            </a:prstGeom>
            <a:solidFill>
              <a:srgbClr val="FAEEC6"/>
            </a:solidFill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36407" y="3429000"/>
              <a:ext cx="11119186" cy="1181664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lvl="0" algn="ctr">
                <a:spcBef>
                  <a:spcPts val="0"/>
                </a:spcBef>
                <a:defRPr/>
              </a:pPr>
              <a:r>
                <a:rPr lang="ko-KR" altLang="en-US" sz="7200" b="1" spc="-200">
                  <a:ln w="12700">
                    <a:solidFill>
                      <a:schemeClr val="lt1"/>
                    </a:solidFill>
                  </a:ln>
                  <a:solidFill>
                    <a:schemeClr val="dk1"/>
                  </a:solidFill>
                  <a:effectLst>
                    <a:outerShdw blurRad="76200" dist="76200" dir="2700000" algn="ctr" rotWithShape="0">
                      <a:srgbClr val="000000">
                        <a:alpha val="50000"/>
                      </a:srgbClr>
                    </a:outerShdw>
                  </a:effectLst>
                  <a:latin typeface="배달의민족 주아"/>
                  <a:ea typeface="배달의민족 주아"/>
                </a:rPr>
                <a:t>도전 과제 정하기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326130" y="928634"/>
              <a:ext cx="5539740" cy="10812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6500">
                  <a:ln w="19050" cap="flat" cmpd="sng" algn="ctr">
                    <a:solidFill>
                      <a:srgbClr val="FFD700"/>
                    </a:solidFill>
                    <a:prstDash val="solid"/>
                    <a:round/>
                    <a:headEnd w="med" len="med"/>
                    <a:tailEnd w="med" len="med"/>
                  </a:ln>
                  <a:solidFill>
                    <a:schemeClr val="lt1"/>
                  </a:solidFill>
                  <a:effectLst>
                    <a:glow rad="63500">
                      <a:schemeClr val="accent3">
                        <a:satMod val="175000"/>
                        <a:alpha val="50000"/>
                      </a:schemeClr>
                    </a:glow>
                    <a:outerShdw blurRad="76200" dist="76200" dir="2700000" sx="0" sy="0" algn="ctr" rotWithShape="0">
                      <a:srgbClr val="000000">
                        <a:alpha val="50000"/>
                      </a:srgbClr>
                    </a:outerShdw>
                  </a:effectLst>
                </a:rPr>
                <a:t>&lt;</a:t>
              </a:r>
              <a:r>
                <a:rPr lang="ko-KR" altLang="en-US" sz="6500">
                  <a:ln w="19050" cap="flat" cmpd="sng" algn="ctr">
                    <a:solidFill>
                      <a:srgbClr val="FFD700"/>
                    </a:solidFill>
                    <a:prstDash val="solid"/>
                    <a:round/>
                    <a:headEnd w="med" len="med"/>
                    <a:tailEnd w="med" len="med"/>
                  </a:ln>
                  <a:solidFill>
                    <a:schemeClr val="lt1"/>
                  </a:solidFill>
                  <a:effectLst>
                    <a:glow rad="63500">
                      <a:schemeClr val="accent3">
                        <a:satMod val="175000"/>
                        <a:alpha val="50000"/>
                      </a:schemeClr>
                    </a:glow>
                    <a:outerShdw blurRad="76200" dist="76200" dir="2700000" sx="0" sy="0" algn="ctr" rotWithShape="0">
                      <a:srgbClr val="000000">
                        <a:alpha val="50000"/>
                      </a:srgbClr>
                    </a:outerShdw>
                  </a:effectLst>
                </a:rPr>
                <a:t> 활동</a:t>
              </a:r>
              <a:r>
                <a:rPr lang="en-US" altLang="ko-KR" sz="6500">
                  <a:ln w="19050" cap="flat" cmpd="sng" algn="ctr">
                    <a:solidFill>
                      <a:srgbClr val="FFD700"/>
                    </a:solidFill>
                    <a:prstDash val="solid"/>
                    <a:round/>
                    <a:headEnd w="med" len="med"/>
                    <a:tailEnd w="med" len="med"/>
                  </a:ln>
                  <a:solidFill>
                    <a:schemeClr val="lt1"/>
                  </a:solidFill>
                  <a:effectLst>
                    <a:glow rad="63500">
                      <a:schemeClr val="accent3">
                        <a:satMod val="175000"/>
                        <a:alpha val="50000"/>
                      </a:schemeClr>
                    </a:glow>
                    <a:outerShdw blurRad="76200" dist="76200" dir="2700000" sx="0" sy="0" algn="ctr" rotWithShape="0">
                      <a:srgbClr val="000000">
                        <a:alpha val="50000"/>
                      </a:srgbClr>
                    </a:outerShdw>
                  </a:effectLst>
                </a:rPr>
                <a:t>1</a:t>
              </a:r>
              <a:r>
                <a:rPr lang="ko-KR" altLang="en-US" sz="6500">
                  <a:ln w="19050" cap="flat" cmpd="sng" algn="ctr">
                    <a:solidFill>
                      <a:srgbClr val="FFD700"/>
                    </a:solidFill>
                    <a:prstDash val="solid"/>
                    <a:round/>
                    <a:headEnd w="med" len="med"/>
                    <a:tailEnd w="med" len="med"/>
                  </a:ln>
                  <a:solidFill>
                    <a:schemeClr val="lt1"/>
                  </a:solidFill>
                  <a:effectLst>
                    <a:glow rad="63500">
                      <a:schemeClr val="accent3">
                        <a:satMod val="175000"/>
                        <a:alpha val="50000"/>
                      </a:schemeClr>
                    </a:glow>
                    <a:outerShdw blurRad="76200" dist="76200" dir="2700000" sx="0" sy="0" algn="ctr" rotWithShape="0">
                      <a:srgbClr val="000000">
                        <a:alpha val="50000"/>
                      </a:srgbClr>
                    </a:outerShdw>
                  </a:effectLst>
                </a:rPr>
                <a:t> </a:t>
              </a:r>
              <a:r>
                <a:rPr lang="en-US" altLang="ko-KR" sz="6500">
                  <a:ln w="19050" cap="flat" cmpd="sng" algn="ctr">
                    <a:solidFill>
                      <a:srgbClr val="FFD700"/>
                    </a:solidFill>
                    <a:prstDash val="solid"/>
                    <a:round/>
                    <a:headEnd w="med" len="med"/>
                    <a:tailEnd w="med" len="med"/>
                  </a:ln>
                  <a:solidFill>
                    <a:schemeClr val="lt1"/>
                  </a:solidFill>
                  <a:effectLst>
                    <a:glow rad="63500">
                      <a:schemeClr val="accent3">
                        <a:satMod val="175000"/>
                        <a:alpha val="50000"/>
                      </a:schemeClr>
                    </a:glow>
                    <a:outerShdw blurRad="76200" dist="76200" dir="2700000" sx="0" sy="0" algn="ctr" rotWithShape="0">
                      <a:srgbClr val="000000">
                        <a:alpha val="50000"/>
                      </a:srgbClr>
                    </a:outerShdw>
                  </a:effectLst>
                </a:rPr>
                <a:t>&gt;</a:t>
              </a:r>
              <a:endParaRPr lang="en-US" altLang="ko-KR" sz="6500">
                <a:solidFill>
                  <a:schemeClr val="lt1"/>
                </a:solidFill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동물의 생활</a:t>
                </a:r>
              </a:p>
            </p:txBody>
          </p:sp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</p:grpSp>
      </p:grpSp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345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전기의 이용</a:t>
                </a:r>
              </a:p>
            </p:txBody>
          </p:sp>
        </p:grpSp>
      </p:grpSp>
      <p:grpSp>
        <p:nvGrpSpPr>
          <p:cNvPr id="2" name="그룹 29"/>
          <p:cNvGrpSpPr/>
          <p:nvPr/>
        </p:nvGrpSpPr>
        <p:grpSpPr>
          <a:xfrm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도전과제 찾기</a:t>
              </a:r>
            </a:p>
          </p:txBody>
        </p:sp>
      </p:grpSp>
      <p:sp>
        <p:nvSpPr>
          <p:cNvPr id="66" name="TextBox 16"/>
          <p:cNvSpPr txBox="1"/>
          <p:nvPr/>
        </p:nvSpPr>
        <p:spPr>
          <a:xfrm>
            <a:off x="375985" y="5507013"/>
            <a:ext cx="11440028" cy="647677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 일상생활에서 전기 회로를 어디에 활용하고 있을까요?</a:t>
            </a:r>
          </a:p>
        </p:txBody>
      </p:sp>
      <p:pic>
        <p:nvPicPr>
          <p:cNvPr id="73" name="그림 7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2200275" y="1604962"/>
            <a:ext cx="77914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011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전기의 이용</a:t>
                </a:r>
              </a:p>
            </p:txBody>
          </p:sp>
        </p:grpSp>
      </p:grpSp>
      <p:grpSp>
        <p:nvGrpSpPr>
          <p:cNvPr id="2" name="그룹 29"/>
          <p:cNvGrpSpPr/>
          <p:nvPr/>
        </p:nvGrpSpPr>
        <p:grpSpPr>
          <a:xfrm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도전과제 찾기</a:t>
              </a:r>
            </a:p>
          </p:txBody>
        </p:sp>
      </p:grpSp>
      <p:sp>
        <p:nvSpPr>
          <p:cNvPr id="66" name="TextBox 16"/>
          <p:cNvSpPr txBox="1"/>
          <p:nvPr/>
        </p:nvSpPr>
        <p:spPr>
          <a:xfrm>
            <a:off x="350082" y="4464601"/>
            <a:ext cx="11491836" cy="1781893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 </a:t>
            </a:r>
            <a:r>
              <a:rPr kumimoji="0" lang="ko-KR" altLang="en-US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    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우리는 전등, 스마트 기기, 텔레비전, 냉장고</a:t>
            </a:r>
            <a:r>
              <a:rPr kumimoji="0" lang="ko-KR" altLang="en-US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 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등 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FF0000"/>
                </a:solidFill>
                <a:latin typeface="나눔스퀘어라운드 ExtraBold"/>
              </a:rPr>
              <a:t>전기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를 이용한 제품을 거의 매일 사용합니다. 전기 제품이 작동하는 것은 제품 속 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FF0000"/>
                </a:solidFill>
                <a:latin typeface="나눔스퀘어라운드 ExtraBold"/>
              </a:rPr>
              <a:t>전기 회로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에 전기가 흐르기 때문입니다.</a:t>
            </a:r>
          </a:p>
        </p:txBody>
      </p:sp>
      <p:pic>
        <p:nvPicPr>
          <p:cNvPr id="74" name="그림 7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653312" y="1544035"/>
            <a:ext cx="4001109" cy="2905954"/>
          </a:xfrm>
          <a:prstGeom prst="rect">
            <a:avLst/>
          </a:prstGeom>
        </p:spPr>
      </p:pic>
      <p:pic>
        <p:nvPicPr>
          <p:cNvPr id="75" name="그림 74"/>
          <p:cNvPicPr>
            <a:picLocks noChangeAspect="1"/>
          </p:cNvPicPr>
          <p:nvPr/>
        </p:nvPicPr>
        <p:blipFill rotWithShape="1">
          <a:blip r:embed="rId4"/>
          <a:srcRect b="50000"/>
          <a:stretch>
            <a:fillRect/>
          </a:stretch>
        </p:blipFill>
        <p:spPr>
          <a:xfrm>
            <a:off x="416092" y="1544035"/>
            <a:ext cx="3062794" cy="2226878"/>
          </a:xfrm>
          <a:prstGeom prst="rect">
            <a:avLst/>
          </a:prstGeom>
        </p:spPr>
      </p:pic>
      <p:pic>
        <p:nvPicPr>
          <p:cNvPr id="76" name="그림 75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478886" y="1675994"/>
            <a:ext cx="2961464" cy="2095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580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전기의 이용</a:t>
                </a:r>
              </a:p>
            </p:txBody>
          </p:sp>
        </p:grpSp>
      </p:grpSp>
      <p:grpSp>
        <p:nvGrpSpPr>
          <p:cNvPr id="2" name="그룹 29"/>
          <p:cNvGrpSpPr/>
          <p:nvPr/>
        </p:nvGrpSpPr>
        <p:grpSpPr>
          <a:xfrm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도전과제 찾기</a:t>
              </a:r>
            </a:p>
          </p:txBody>
        </p:sp>
      </p:grpSp>
      <p:sp>
        <p:nvSpPr>
          <p:cNvPr id="66" name="TextBox 16"/>
          <p:cNvSpPr txBox="1"/>
          <p:nvPr/>
        </p:nvSpPr>
        <p:spPr>
          <a:xfrm>
            <a:off x="350081" y="4449990"/>
            <a:ext cx="11491836" cy="178554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 </a:t>
            </a:r>
            <a:r>
              <a:rPr kumimoji="0" lang="ko-KR" altLang="en-US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    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다양한 모양의 전구와 전기 회로를 이용해</a:t>
            </a:r>
            <a:r>
              <a:rPr kumimoji="0" lang="ko-KR" altLang="en-US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 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아름다운 예술 작품이나 조형물을 만들기도 합니다.</a:t>
            </a:r>
            <a:r>
              <a:rPr kumimoji="0" lang="ko-KR" altLang="en-US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 또 전기 회로를 작게 구성해 만든 재미있는 소품도 있습니다.</a:t>
            </a:r>
          </a:p>
        </p:txBody>
      </p:sp>
      <p:pic>
        <p:nvPicPr>
          <p:cNvPr id="74" name="그림 7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653312" y="1544035"/>
            <a:ext cx="4001109" cy="2905954"/>
          </a:xfrm>
          <a:prstGeom prst="rect">
            <a:avLst/>
          </a:prstGeom>
        </p:spPr>
      </p:pic>
      <p:pic>
        <p:nvPicPr>
          <p:cNvPr id="75" name="그림 74"/>
          <p:cNvPicPr>
            <a:picLocks noChangeAspect="1"/>
          </p:cNvPicPr>
          <p:nvPr/>
        </p:nvPicPr>
        <p:blipFill rotWithShape="1">
          <a:blip r:embed="rId4"/>
          <a:srcRect b="50000"/>
          <a:stretch>
            <a:fillRect/>
          </a:stretch>
        </p:blipFill>
        <p:spPr>
          <a:xfrm>
            <a:off x="416092" y="1544035"/>
            <a:ext cx="3062794" cy="2226878"/>
          </a:xfrm>
          <a:prstGeom prst="rect">
            <a:avLst/>
          </a:prstGeom>
        </p:spPr>
      </p:pic>
      <p:pic>
        <p:nvPicPr>
          <p:cNvPr id="76" name="그림 75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478886" y="1675994"/>
            <a:ext cx="2961464" cy="2095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446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전기의 이용</a:t>
                </a:r>
              </a:p>
            </p:txBody>
          </p:sp>
        </p:grpSp>
      </p:grpSp>
      <p:grpSp>
        <p:nvGrpSpPr>
          <p:cNvPr id="2" name="그룹 29"/>
          <p:cNvGrpSpPr/>
          <p:nvPr/>
        </p:nvGrpSpPr>
        <p:grpSpPr>
          <a:xfrm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도전과제 찾기</a:t>
              </a:r>
            </a:p>
          </p:txBody>
        </p:sp>
      </p:grpSp>
      <p:sp>
        <p:nvSpPr>
          <p:cNvPr id="66" name="TextBox 16"/>
          <p:cNvSpPr txBox="1"/>
          <p:nvPr/>
        </p:nvSpPr>
        <p:spPr>
          <a:xfrm>
            <a:off x="350081" y="4880054"/>
            <a:ext cx="11491836" cy="121404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 </a:t>
            </a:r>
            <a:r>
              <a:rPr kumimoji="0" lang="ko-KR" altLang="en-US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    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머리띠, 장난감, 운동화</a:t>
            </a:r>
            <a:r>
              <a:rPr kumimoji="0" lang="ko-KR" altLang="en-US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 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등에 불이 들어오는 것은 모두 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FF0000"/>
                </a:solidFill>
                <a:latin typeface="나눔스퀘어라운드 ExtraBold"/>
              </a:rPr>
              <a:t>전구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와 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FF0000"/>
                </a:solidFill>
                <a:effectLst/>
                <a:latin typeface="나눔스퀘어라운드 ExtraBold"/>
              </a:rPr>
              <a:t>전기 회로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를 이용한 것입니다.</a:t>
            </a:r>
          </a:p>
        </p:txBody>
      </p:sp>
      <p:pic>
        <p:nvPicPr>
          <p:cNvPr id="74" name="그림 7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653312" y="1544035"/>
            <a:ext cx="4001109" cy="2905954"/>
          </a:xfrm>
          <a:prstGeom prst="rect">
            <a:avLst/>
          </a:prstGeom>
        </p:spPr>
      </p:pic>
      <p:pic>
        <p:nvPicPr>
          <p:cNvPr id="75" name="그림 74"/>
          <p:cNvPicPr>
            <a:picLocks noChangeAspect="1"/>
          </p:cNvPicPr>
          <p:nvPr/>
        </p:nvPicPr>
        <p:blipFill rotWithShape="1">
          <a:blip r:embed="rId4"/>
          <a:srcRect b="50000"/>
          <a:stretch>
            <a:fillRect/>
          </a:stretch>
        </p:blipFill>
        <p:spPr>
          <a:xfrm>
            <a:off x="416092" y="1544035"/>
            <a:ext cx="3062794" cy="2226878"/>
          </a:xfrm>
          <a:prstGeom prst="rect">
            <a:avLst/>
          </a:prstGeom>
        </p:spPr>
      </p:pic>
      <p:pic>
        <p:nvPicPr>
          <p:cNvPr id="76" name="그림 75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478886" y="1675994"/>
            <a:ext cx="2961464" cy="2095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827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</p:bldLst>
  </p:timing>
</p:sld>
</file>

<file path=ppt/theme/theme1.xml><?xml version="1.0" encoding="utf-8"?>
<a:theme xmlns:a="http://schemas.openxmlformats.org/drawingml/2006/main" name="한컴오피스">
  <a:themeElements>
    <a:clrScheme name="나비">
      <a:dk1>
        <a:srgbClr val="333300"/>
      </a:dk1>
      <a:lt1>
        <a:srgbClr val="FFFFFF"/>
      </a:lt1>
      <a:dk2>
        <a:srgbClr val="D58F00"/>
      </a:dk2>
      <a:lt2>
        <a:srgbClr val="F3FED1"/>
      </a:lt2>
      <a:accent1>
        <a:srgbClr val="4EA429"/>
      </a:accent1>
      <a:accent2>
        <a:srgbClr val="ADD22C"/>
      </a:accent2>
      <a:accent3>
        <a:srgbClr val="FF9900"/>
      </a:accent3>
      <a:accent4>
        <a:srgbClr val="FF6600"/>
      </a:accent4>
      <a:accent5>
        <a:srgbClr val="CC0000"/>
      </a:accent5>
      <a:accent6>
        <a:srgbClr val="660033"/>
      </a:accent6>
      <a:hlink>
        <a:srgbClr val="0000FF"/>
      </a:hlink>
      <a:folHlink>
        <a:srgbClr val="800080"/>
      </a:folHlink>
    </a:clrScheme>
    <a:fontScheme name="나눔스퀘어라운드">
      <a:majorFont>
        <a:latin typeface="Calibri"/>
        <a:ea typeface="나눔스퀘어라운드 ExtraBold"/>
        <a:cs typeface="Times New Roman"/>
      </a:majorFont>
      <a:minorFont>
        <a:latin typeface="Calibri"/>
        <a:ea typeface="나눔스퀘어라운드 ExtraBold"/>
        <a:cs typeface="Times New Roman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3A3C84"/>
      </a:dk2>
      <a:lt2>
        <a:srgbClr val="FAF3DB"/>
      </a:lt2>
      <a:accent1>
        <a:srgbClr val="6182D6"/>
      </a:accent1>
      <a:accent2>
        <a:srgbClr val="FF843A"/>
      </a:accent2>
      <a:accent3>
        <a:srgbClr val="B2B2B2"/>
      </a:accent3>
      <a:accent4>
        <a:srgbClr val="FFD700"/>
      </a:accent4>
      <a:accent5>
        <a:srgbClr val="289B6E"/>
      </a:accent5>
      <a:accent6>
        <a:srgbClr val="9D5CBB"/>
      </a:accent6>
      <a:hlink>
        <a:srgbClr val="0000FF"/>
      </a:hlink>
      <a:folHlink>
        <a:srgbClr val="800080"/>
      </a:folHlink>
    </a:clrScheme>
    <a:fontScheme name="한컴오피스">
      <a:maj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Ethi" typeface="Leelawadee UI"/>
        <a:font script="Mymr" typeface="Myanmar Text"/>
      </a:majorFont>
      <a:min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Ethi" typeface="Leelawadee UI"/>
        <a:font script="Mymr" typeface="Myanmar Text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816</Words>
  <Application>Microsoft Office PowerPoint</Application>
  <PresentationFormat>와이드스크린</PresentationFormat>
  <Paragraphs>192</Paragraphs>
  <Slides>36</Slides>
  <Notes>25</Notes>
  <HiddenSlides>1</HiddenSlides>
  <MMClips>1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36</vt:i4>
      </vt:variant>
    </vt:vector>
  </HeadingPairs>
  <TitlesOfParts>
    <vt:vector size="43" baseType="lpstr">
      <vt:lpstr>나눔스퀘어라운드 ExtraBold</vt:lpstr>
      <vt:lpstr>맑은 고딕</vt:lpstr>
      <vt:lpstr>배달의민족 주아</vt:lpstr>
      <vt:lpstr>Arial</vt:lpstr>
      <vt:lpstr>Calibri</vt:lpstr>
      <vt:lpstr>Times New Roman</vt:lpstr>
      <vt:lpstr>한컴오피스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IM_PC_0002</cp:lastModifiedBy>
  <cp:revision>322</cp:revision>
  <dcterms:created xsi:type="dcterms:W3CDTF">2021-12-16T07:34:30Z</dcterms:created>
  <dcterms:modified xsi:type="dcterms:W3CDTF">2023-06-07T07:00:42Z</dcterms:modified>
  <cp:version>1100.0100.01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Fasoo_Trace_ID" pid="2">
    <vt:lpwstr>eyJub2RlMSI6eyJkc2QiOiIwMTAwMDAwMDAwMDAxNzYzIiwibG9nVGltZSI6IjIwMjMtMDYtMDdUMDY6NTk6NDJaIiwicElEIjoxLCJ0cmFjZUlkIjoiOTE3REFEMkM2RDM4NDIxNjg2NzlGOTYxNTNGNkQyNjIiLCJ1c2VyQ29kZSI6Imppbm55MDMxNiJ9LCJub2RlMiI6eyJkc2QiOiIwMTAwMDAwMDAwMDAxNzYzIiwibG9nVGltZSI6IjIwMjMtMDYtMDdUMDY6NTk6NDJaIiwicElEIjoxLCJ0cmFjZUlkIjoiOTE3REFEMkM2RDM4NDIxNjg2NzlGOTYxNTNGNkQyNjIiLCJ1c2VyQ29kZSI6Imppbm55MDMxNiJ9LCJub2RlMyI6eyJkc2QiOiIwMTAwMDAwMDAwMDAxNzYzIiwibG9nVGltZSI6IjIwMjMtMDYtMDdUMDY6NTk6NDJaIiwicElEIjoxLCJ0cmFjZUlkIjoiOTE3REFEMkM2RDM4NDIxNjg2NzlGOTYxNTNGNkQyNjIiLCJ1c2VyQ29kZSI6Imppbm55MDMxNiJ9LCJub2RlNCI6eyJkc2QiOiIwMTAwMDAwMDAwMDAxNzYzIiwibG9nVGltZSI6IjIwMjMtMDYtMDdUMDY6NTk6NDJaIiwicElEIjoxLCJ0cmFjZUlkIjoiOTE3REFEMkM2RDM4NDIxNjg2NzlGOTYxNTNGNkQyNjIiLCJ1c2VyQ29kZSI6Imppbm55MDMxNiJ9LCJub2RlNSI6eyJkc2QiOiIwMDAwMDAwMDAwMDAwMDAwIiwibG9nVGltZSI6IjIwMjMtMDYtMDdUMDY6NTk6NDJaIiwicElEIjoyMDQ4LCJ0cmFjZUlkIjoiOUI2QjBENDdGRDZENEVDMThBREFCQ0VCOEMxNDE0RTkiLCJ1c2VyQ29kZSI6Imppbm55MDMxNiJ9LCJub2RlQ291bnQiOjJ9</vt:lpwstr>
  </property>
</Properties>
</file>